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71" r:id="rId2"/>
    <p:sldId id="266" r:id="rId3"/>
    <p:sldId id="272" r:id="rId4"/>
    <p:sldId id="273" r:id="rId5"/>
    <p:sldId id="274" r:id="rId6"/>
    <p:sldId id="275" r:id="rId7"/>
    <p:sldId id="318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08" r:id="rId16"/>
    <p:sldId id="285" r:id="rId17"/>
    <p:sldId id="309" r:id="rId18"/>
    <p:sldId id="286" r:id="rId19"/>
    <p:sldId id="302" r:id="rId20"/>
    <p:sldId id="303" r:id="rId21"/>
    <p:sldId id="319" r:id="rId22"/>
    <p:sldId id="304" r:id="rId23"/>
    <p:sldId id="333" r:id="rId24"/>
    <p:sldId id="328" r:id="rId25"/>
    <p:sldId id="325" r:id="rId26"/>
    <p:sldId id="306" r:id="rId27"/>
    <p:sldId id="335" r:id="rId28"/>
    <p:sldId id="336" r:id="rId29"/>
    <p:sldId id="337" r:id="rId30"/>
    <p:sldId id="353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54" r:id="rId39"/>
    <p:sldId id="355" r:id="rId40"/>
    <p:sldId id="356" r:id="rId41"/>
    <p:sldId id="357" r:id="rId42"/>
    <p:sldId id="347" r:id="rId43"/>
    <p:sldId id="350" r:id="rId44"/>
    <p:sldId id="351" r:id="rId45"/>
    <p:sldId id="358" r:id="rId46"/>
    <p:sldId id="359" r:id="rId47"/>
    <p:sldId id="360" r:id="rId48"/>
    <p:sldId id="361" r:id="rId49"/>
    <p:sldId id="362" r:id="rId50"/>
    <p:sldId id="352" r:id="rId5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99"/>
    <a:srgbClr val="CC0066"/>
    <a:srgbClr val="6600FF"/>
    <a:srgbClr val="002F8E"/>
    <a:srgbClr val="001B50"/>
    <a:srgbClr val="003399"/>
    <a:srgbClr val="3333CC"/>
    <a:srgbClr val="0000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0552A3-4898-483B-AED4-1B1A1428E8B7}" v="12" dt="2022-05-09T15:31:32.626"/>
  </p1510:revLst>
</p1510:revInfo>
</file>

<file path=ppt/tableStyles.xml><?xml version="1.0" encoding="utf-8"?>
<a:tblStyleLst xmlns:a="http://schemas.openxmlformats.org/drawingml/2006/main" def="{5C22544A-7EE6-4342-B048-85BDC9FD1C3A}"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48" autoAdjust="0"/>
  </p:normalViewPr>
  <p:slideViewPr>
    <p:cSldViewPr snapToGrid="0">
      <p:cViewPr varScale="1">
        <p:scale>
          <a:sx n="117" d="100"/>
          <a:sy n="117" d="100"/>
        </p:scale>
        <p:origin x="40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858629-F917-41BF-8AA2-65754A1D1246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E8FC08D-FF1D-4439-91C7-24429C971472}">
      <dgm:prSet phldrT="[Texto]" phldr="1"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pt-BR" dirty="0"/>
        </a:p>
      </dgm:t>
    </dgm:pt>
    <dgm:pt modelId="{DDA900AB-2AB6-4218-8403-CF02FA5D2A94}" type="parTrans" cxnId="{6D56BF7C-B476-4EF8-AA2A-FEEFDDC9F51C}">
      <dgm:prSet/>
      <dgm:spPr/>
      <dgm:t>
        <a:bodyPr/>
        <a:lstStyle/>
        <a:p>
          <a:endParaRPr lang="pt-BR"/>
        </a:p>
      </dgm:t>
    </dgm:pt>
    <dgm:pt modelId="{02B728DE-6223-473F-B7AF-6652B2E84AD0}" type="sibTrans" cxnId="{6D56BF7C-B476-4EF8-AA2A-FEEFDDC9F51C}">
      <dgm:prSet/>
      <dgm:spPr/>
      <dgm:t>
        <a:bodyPr/>
        <a:lstStyle/>
        <a:p>
          <a:endParaRPr lang="pt-BR"/>
        </a:p>
      </dgm:t>
    </dgm:pt>
    <dgm:pt modelId="{E18E948B-9AEA-47DA-8B86-3F4A7322729A}">
      <dgm:prSet phldrT="[Texto]" phldr="1"/>
      <dgm:spPr/>
      <dgm:t>
        <a:bodyPr/>
        <a:lstStyle/>
        <a:p>
          <a:endParaRPr lang="pt-BR" sz="1300" dirty="0"/>
        </a:p>
      </dgm:t>
    </dgm:pt>
    <dgm:pt modelId="{FB3540A8-BD45-4667-BAB5-4296EC976CD9}" type="parTrans" cxnId="{AC3D193C-BDF3-41FF-AF56-B7C2C83EC1CB}">
      <dgm:prSet/>
      <dgm:spPr/>
      <dgm:t>
        <a:bodyPr/>
        <a:lstStyle/>
        <a:p>
          <a:endParaRPr lang="pt-BR"/>
        </a:p>
      </dgm:t>
    </dgm:pt>
    <dgm:pt modelId="{59772B1E-E0FB-4DD1-8819-39252276B8DC}" type="sibTrans" cxnId="{AC3D193C-BDF3-41FF-AF56-B7C2C83EC1CB}">
      <dgm:prSet/>
      <dgm:spPr/>
      <dgm:t>
        <a:bodyPr/>
        <a:lstStyle/>
        <a:p>
          <a:endParaRPr lang="pt-BR"/>
        </a:p>
      </dgm:t>
    </dgm:pt>
    <dgm:pt modelId="{5E4713FF-1924-4DE2-8891-F933ACC78DE2}">
      <dgm:prSet phldrT="[Texto]" phldr="1"/>
      <dgm:spPr>
        <a:solidFill>
          <a:srgbClr val="FF5050"/>
        </a:solidFill>
      </dgm:spPr>
      <dgm:t>
        <a:bodyPr/>
        <a:lstStyle/>
        <a:p>
          <a:endParaRPr lang="pt-BR" dirty="0"/>
        </a:p>
      </dgm:t>
    </dgm:pt>
    <dgm:pt modelId="{A3A65F27-4F99-4E76-9F45-EA7AB5F79889}" type="parTrans" cxnId="{1779E3EA-CB93-450F-A953-5670388A525B}">
      <dgm:prSet/>
      <dgm:spPr/>
      <dgm:t>
        <a:bodyPr/>
        <a:lstStyle/>
        <a:p>
          <a:endParaRPr lang="pt-BR"/>
        </a:p>
      </dgm:t>
    </dgm:pt>
    <dgm:pt modelId="{9DC18379-5420-4E53-B5EC-66451FA0B6D7}" type="sibTrans" cxnId="{1779E3EA-CB93-450F-A953-5670388A525B}">
      <dgm:prSet/>
      <dgm:spPr/>
      <dgm:t>
        <a:bodyPr/>
        <a:lstStyle/>
        <a:p>
          <a:endParaRPr lang="pt-BR"/>
        </a:p>
      </dgm:t>
    </dgm:pt>
    <dgm:pt modelId="{85D25CD6-F89C-44F4-8336-9D5E4112A57F}">
      <dgm:prSet phldrT="[Texto]" custT="1"/>
      <dgm:spPr/>
      <dgm:t>
        <a:bodyPr/>
        <a:lstStyle/>
        <a:p>
          <a:endParaRPr lang="pt-BR" sz="1300" dirty="0">
            <a:latin typeface="+mj-lt"/>
          </a:endParaRPr>
        </a:p>
        <a:p>
          <a:endParaRPr lang="pt-BR" sz="1300" dirty="0">
            <a:latin typeface="+mj-lt"/>
          </a:endParaRPr>
        </a:p>
        <a:p>
          <a:r>
            <a:rPr lang="pt-BR" sz="1400" b="1" dirty="0">
              <a:latin typeface="+mj-lt"/>
            </a:rPr>
            <a:t>Indometacina</a:t>
          </a:r>
        </a:p>
      </dgm:t>
    </dgm:pt>
    <dgm:pt modelId="{FC481868-3BFA-4785-9A51-3649F4B2208A}" type="parTrans" cxnId="{8523907C-F252-496B-9E99-AD0F5DA8924E}">
      <dgm:prSet/>
      <dgm:spPr/>
      <dgm:t>
        <a:bodyPr/>
        <a:lstStyle/>
        <a:p>
          <a:endParaRPr lang="pt-BR"/>
        </a:p>
      </dgm:t>
    </dgm:pt>
    <dgm:pt modelId="{9C1F0B8F-AC2C-4708-A776-F1AE22561265}" type="sibTrans" cxnId="{8523907C-F252-496B-9E99-AD0F5DA8924E}">
      <dgm:prSet/>
      <dgm:spPr/>
      <dgm:t>
        <a:bodyPr/>
        <a:lstStyle/>
        <a:p>
          <a:endParaRPr lang="pt-BR"/>
        </a:p>
      </dgm:t>
    </dgm:pt>
    <dgm:pt modelId="{6FB99A84-B337-44B0-95DA-4C049615B750}">
      <dgm:prSet phldrT="[Texto]" phldr="1"/>
      <dgm:spPr>
        <a:solidFill>
          <a:srgbClr val="FFFF00"/>
        </a:solidFill>
      </dgm:spPr>
      <dgm:t>
        <a:bodyPr/>
        <a:lstStyle/>
        <a:p>
          <a:endParaRPr lang="pt-BR" dirty="0"/>
        </a:p>
      </dgm:t>
    </dgm:pt>
    <dgm:pt modelId="{5C222280-D1CB-41C3-B4A4-A2C1D16B6E01}" type="parTrans" cxnId="{B63D3BE7-7986-41D9-9CFC-E08E5B41BB29}">
      <dgm:prSet/>
      <dgm:spPr/>
      <dgm:t>
        <a:bodyPr/>
        <a:lstStyle/>
        <a:p>
          <a:endParaRPr lang="pt-BR"/>
        </a:p>
      </dgm:t>
    </dgm:pt>
    <dgm:pt modelId="{E4A6CC9A-EF9F-42AA-96EC-24B6098C67D2}" type="sibTrans" cxnId="{B63D3BE7-7986-41D9-9CFC-E08E5B41BB29}">
      <dgm:prSet/>
      <dgm:spPr/>
      <dgm:t>
        <a:bodyPr/>
        <a:lstStyle/>
        <a:p>
          <a:endParaRPr lang="pt-BR"/>
        </a:p>
      </dgm:t>
    </dgm:pt>
    <dgm:pt modelId="{0E2781F5-44FE-44E6-A691-4B1D514AAE9E}">
      <dgm:prSet phldrT="[Texto]" custT="1"/>
      <dgm:spPr/>
      <dgm:t>
        <a:bodyPr/>
        <a:lstStyle/>
        <a:p>
          <a:endParaRPr lang="pt-BR" sz="1300" dirty="0">
            <a:latin typeface="+mj-lt"/>
          </a:endParaRPr>
        </a:p>
        <a:p>
          <a:endParaRPr lang="pt-BR" sz="1300" dirty="0">
            <a:latin typeface="+mj-lt"/>
          </a:endParaRPr>
        </a:p>
        <a:p>
          <a:endParaRPr lang="pt-BR" sz="1300" dirty="0">
            <a:latin typeface="+mj-lt"/>
          </a:endParaRPr>
        </a:p>
        <a:p>
          <a:r>
            <a:rPr lang="pt-BR" sz="1600" b="1" dirty="0" err="1">
              <a:latin typeface="+mj-lt"/>
            </a:rPr>
            <a:t>Naproxeno</a:t>
          </a:r>
          <a:endParaRPr lang="pt-BR" sz="1600" b="1" dirty="0">
            <a:latin typeface="+mj-lt"/>
          </a:endParaRPr>
        </a:p>
      </dgm:t>
    </dgm:pt>
    <dgm:pt modelId="{1922BAEB-144E-43AE-8133-3320A2B80582}" type="parTrans" cxnId="{EE7132FB-E12A-4F27-9EAC-E74DB18708F1}">
      <dgm:prSet/>
      <dgm:spPr/>
      <dgm:t>
        <a:bodyPr/>
        <a:lstStyle/>
        <a:p>
          <a:endParaRPr lang="pt-BR"/>
        </a:p>
      </dgm:t>
    </dgm:pt>
    <dgm:pt modelId="{F5FF17D9-6B1E-45DE-8396-3E908F22C264}" type="sibTrans" cxnId="{EE7132FB-E12A-4F27-9EAC-E74DB18708F1}">
      <dgm:prSet/>
      <dgm:spPr/>
      <dgm:t>
        <a:bodyPr/>
        <a:lstStyle/>
        <a:p>
          <a:endParaRPr lang="pt-BR"/>
        </a:p>
      </dgm:t>
    </dgm:pt>
    <dgm:pt modelId="{1A267EAF-CD84-4597-A4A9-9B1675F44779}">
      <dgm:prSet/>
      <dgm:spPr/>
      <dgm:t>
        <a:bodyPr/>
        <a:lstStyle/>
        <a:p>
          <a:endParaRPr lang="pt-BR" sz="1300" dirty="0"/>
        </a:p>
      </dgm:t>
    </dgm:pt>
    <dgm:pt modelId="{D8D9A682-5C85-476A-BEF6-CAA624A0D02D}" type="parTrans" cxnId="{8E8FCE15-B3D0-4BC8-98D8-FCE00D7026FF}">
      <dgm:prSet/>
      <dgm:spPr/>
      <dgm:t>
        <a:bodyPr/>
        <a:lstStyle/>
        <a:p>
          <a:endParaRPr lang="pt-BR"/>
        </a:p>
      </dgm:t>
    </dgm:pt>
    <dgm:pt modelId="{D5705BE7-4CCF-4C70-B5B3-222290B65023}" type="sibTrans" cxnId="{8E8FCE15-B3D0-4BC8-98D8-FCE00D7026FF}">
      <dgm:prSet/>
      <dgm:spPr/>
      <dgm:t>
        <a:bodyPr/>
        <a:lstStyle/>
        <a:p>
          <a:endParaRPr lang="pt-BR"/>
        </a:p>
      </dgm:t>
    </dgm:pt>
    <dgm:pt modelId="{3D94B168-53E5-4A4E-8CF8-63E9DA9CDF85}">
      <dgm:prSet/>
      <dgm:spPr>
        <a:solidFill>
          <a:schemeClr val="tx2">
            <a:lumMod val="60000"/>
            <a:lumOff val="4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pt-BR" dirty="0"/>
        </a:p>
      </dgm:t>
    </dgm:pt>
    <dgm:pt modelId="{ECA61C39-CD27-46CC-ADDD-B9145ABF2B3D}" type="parTrans" cxnId="{3D4AC82A-C8E1-46CA-9A66-0CCEFFC02649}">
      <dgm:prSet/>
      <dgm:spPr/>
      <dgm:t>
        <a:bodyPr/>
        <a:lstStyle/>
        <a:p>
          <a:endParaRPr lang="pt-BR"/>
        </a:p>
      </dgm:t>
    </dgm:pt>
    <dgm:pt modelId="{9D0F4A93-4E64-48A4-9634-6D3B75439BC4}" type="sibTrans" cxnId="{3D4AC82A-C8E1-46CA-9A66-0CCEFFC02649}">
      <dgm:prSet/>
      <dgm:spPr/>
      <dgm:t>
        <a:bodyPr/>
        <a:lstStyle/>
        <a:p>
          <a:endParaRPr lang="pt-BR"/>
        </a:p>
      </dgm:t>
    </dgm:pt>
    <dgm:pt modelId="{61180C0A-0BFF-4B97-9A3E-13B8C2829C76}">
      <dgm:prSet/>
      <dgm:spPr/>
      <dgm:t>
        <a:bodyPr/>
        <a:lstStyle/>
        <a:p>
          <a:endParaRPr lang="pt-BR" sz="1300" dirty="0"/>
        </a:p>
      </dgm:t>
    </dgm:pt>
    <dgm:pt modelId="{1863D3DF-4273-4E17-B3C9-CEDD21B6EAB5}" type="parTrans" cxnId="{544BA086-6122-4909-BFBD-A7B7B37645DA}">
      <dgm:prSet/>
      <dgm:spPr/>
      <dgm:t>
        <a:bodyPr/>
        <a:lstStyle/>
        <a:p>
          <a:endParaRPr lang="pt-BR"/>
        </a:p>
      </dgm:t>
    </dgm:pt>
    <dgm:pt modelId="{EDECEAC3-D48F-4508-B116-4CA63B1740BF}" type="sibTrans" cxnId="{544BA086-6122-4909-BFBD-A7B7B37645DA}">
      <dgm:prSet/>
      <dgm:spPr/>
      <dgm:t>
        <a:bodyPr/>
        <a:lstStyle/>
        <a:p>
          <a:endParaRPr lang="pt-BR"/>
        </a:p>
      </dgm:t>
    </dgm:pt>
    <dgm:pt modelId="{4829A694-7DAA-4A44-BBFC-2036F8973B37}">
      <dgm:prSet/>
      <dgm:spPr/>
      <dgm:t>
        <a:bodyPr/>
        <a:lstStyle/>
        <a:p>
          <a:endParaRPr lang="pt-BR" sz="1300" dirty="0">
            <a:latin typeface="+mj-lt"/>
          </a:endParaRPr>
        </a:p>
      </dgm:t>
    </dgm:pt>
    <dgm:pt modelId="{D32B1E3C-BF0D-4F54-A79C-CBB77ACBFF1B}" type="parTrans" cxnId="{DED9BF9F-04DF-4151-A147-49264B97CD6D}">
      <dgm:prSet/>
      <dgm:spPr/>
      <dgm:t>
        <a:bodyPr/>
        <a:lstStyle/>
        <a:p>
          <a:endParaRPr lang="pt-BR"/>
        </a:p>
      </dgm:t>
    </dgm:pt>
    <dgm:pt modelId="{24E9935F-E0ED-4268-8F91-D6A429FA1A54}" type="sibTrans" cxnId="{DED9BF9F-04DF-4151-A147-49264B97CD6D}">
      <dgm:prSet/>
      <dgm:spPr/>
      <dgm:t>
        <a:bodyPr/>
        <a:lstStyle/>
        <a:p>
          <a:endParaRPr lang="pt-BR"/>
        </a:p>
      </dgm:t>
    </dgm:pt>
    <dgm:pt modelId="{CF2B4075-BAA1-4E17-9143-C55E17B7139E}">
      <dgm:prSet phldrT="[Texto]" custT="1"/>
      <dgm:spPr/>
      <dgm:t>
        <a:bodyPr/>
        <a:lstStyle/>
        <a:p>
          <a:r>
            <a:rPr lang="pt-BR" sz="1200" b="1" dirty="0"/>
            <a:t>Ibuprofeno</a:t>
          </a:r>
        </a:p>
      </dgm:t>
    </dgm:pt>
    <dgm:pt modelId="{69976272-8E98-4489-A0BC-1D060A8ACED6}" type="parTrans" cxnId="{119E738B-A3F1-4C3B-9DCD-EEAE75BFCC69}">
      <dgm:prSet/>
      <dgm:spPr/>
      <dgm:t>
        <a:bodyPr/>
        <a:lstStyle/>
        <a:p>
          <a:endParaRPr lang="pt-BR"/>
        </a:p>
      </dgm:t>
    </dgm:pt>
    <dgm:pt modelId="{E4213848-B35F-4673-A4C6-B4C2825208B7}" type="sibTrans" cxnId="{119E738B-A3F1-4C3B-9DCD-EEAE75BFCC69}">
      <dgm:prSet/>
      <dgm:spPr/>
      <dgm:t>
        <a:bodyPr/>
        <a:lstStyle/>
        <a:p>
          <a:endParaRPr lang="pt-BR"/>
        </a:p>
      </dgm:t>
    </dgm:pt>
    <dgm:pt modelId="{3D420858-8D2F-45B0-81DD-BC528EB4FD70}">
      <dgm:prSet custT="1"/>
      <dgm:spPr/>
      <dgm:t>
        <a:bodyPr/>
        <a:lstStyle/>
        <a:p>
          <a:endParaRPr lang="pt-BR" sz="1400" b="1" dirty="0">
            <a:latin typeface="+mj-lt"/>
          </a:endParaRPr>
        </a:p>
        <a:p>
          <a:endParaRPr lang="pt-BR" sz="1400" b="1" dirty="0">
            <a:latin typeface="+mj-lt"/>
          </a:endParaRPr>
        </a:p>
        <a:p>
          <a:r>
            <a:rPr lang="pt-BR" sz="1400" b="1" dirty="0" err="1">
              <a:latin typeface="+mj-lt"/>
            </a:rPr>
            <a:t>Diclofenaco</a:t>
          </a:r>
          <a:endParaRPr lang="pt-BR" sz="1400" b="1" dirty="0">
            <a:latin typeface="+mj-lt"/>
          </a:endParaRPr>
        </a:p>
      </dgm:t>
    </dgm:pt>
    <dgm:pt modelId="{AA4901BC-8A15-470A-AEB7-F5CF478E8CFA}" type="parTrans" cxnId="{7D27D353-0CEC-4CC9-B7E1-E258C33E444F}">
      <dgm:prSet/>
      <dgm:spPr/>
      <dgm:t>
        <a:bodyPr/>
        <a:lstStyle/>
        <a:p>
          <a:endParaRPr lang="pt-BR"/>
        </a:p>
      </dgm:t>
    </dgm:pt>
    <dgm:pt modelId="{50A0EAB5-193C-4FBB-90D3-9DE361A641B1}" type="sibTrans" cxnId="{7D27D353-0CEC-4CC9-B7E1-E258C33E444F}">
      <dgm:prSet/>
      <dgm:spPr/>
      <dgm:t>
        <a:bodyPr/>
        <a:lstStyle/>
        <a:p>
          <a:endParaRPr lang="pt-BR"/>
        </a:p>
      </dgm:t>
    </dgm:pt>
    <dgm:pt modelId="{B0BAE33F-D0DF-4156-A17D-CF19F95185FB}" type="pres">
      <dgm:prSet presAssocID="{2B858629-F917-41BF-8AA2-65754A1D1246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14CA99A1-3499-49F5-83AC-93B05D0C96B0}" type="pres">
      <dgm:prSet presAssocID="{3D94B168-53E5-4A4E-8CF8-63E9DA9CDF85}" presName="parentText1" presStyleLbl="node1" presStyleIdx="0" presStyleCnt="4">
        <dgm:presLayoutVars>
          <dgm:chMax/>
          <dgm:chPref val="3"/>
          <dgm:bulletEnabled val="1"/>
        </dgm:presLayoutVars>
      </dgm:prSet>
      <dgm:spPr/>
    </dgm:pt>
    <dgm:pt modelId="{92C2F6D3-53F7-436D-BBEA-E4CC698A0860}" type="pres">
      <dgm:prSet presAssocID="{3D94B168-53E5-4A4E-8CF8-63E9DA9CDF85}" presName="childText1" presStyleLbl="solidAlignAcc1" presStyleIdx="0" presStyleCnt="4">
        <dgm:presLayoutVars>
          <dgm:chMax val="0"/>
          <dgm:chPref val="0"/>
          <dgm:bulletEnabled val="1"/>
        </dgm:presLayoutVars>
      </dgm:prSet>
      <dgm:spPr/>
    </dgm:pt>
    <dgm:pt modelId="{366B62B0-DEE0-4BCA-B282-1EABDEA9DA29}" type="pres">
      <dgm:prSet presAssocID="{5E8FC08D-FF1D-4439-91C7-24429C971472}" presName="parentText2" presStyleLbl="node1" presStyleIdx="1" presStyleCnt="4">
        <dgm:presLayoutVars>
          <dgm:chMax/>
          <dgm:chPref val="3"/>
          <dgm:bulletEnabled val="1"/>
        </dgm:presLayoutVars>
      </dgm:prSet>
      <dgm:spPr/>
    </dgm:pt>
    <dgm:pt modelId="{1459A5CF-0C83-40CB-AA62-657FF672D574}" type="pres">
      <dgm:prSet presAssocID="{5E8FC08D-FF1D-4439-91C7-24429C971472}" presName="childText2" presStyleLbl="solidAlignAcc1" presStyleIdx="1" presStyleCnt="4" custLinFactNeighborX="4177" custLinFactNeighborY="41">
        <dgm:presLayoutVars>
          <dgm:chMax val="0"/>
          <dgm:chPref val="0"/>
          <dgm:bulletEnabled val="1"/>
        </dgm:presLayoutVars>
      </dgm:prSet>
      <dgm:spPr/>
    </dgm:pt>
    <dgm:pt modelId="{35995D14-6CEE-4D9F-86CB-F0E4924D7B16}" type="pres">
      <dgm:prSet presAssocID="{5E4713FF-1924-4DE2-8891-F933ACC78DE2}" presName="parentText3" presStyleLbl="node1" presStyleIdx="2" presStyleCnt="4">
        <dgm:presLayoutVars>
          <dgm:chMax/>
          <dgm:chPref val="3"/>
          <dgm:bulletEnabled val="1"/>
        </dgm:presLayoutVars>
      </dgm:prSet>
      <dgm:spPr/>
    </dgm:pt>
    <dgm:pt modelId="{4E1C28CA-8310-45C8-A281-240B95B147D4}" type="pres">
      <dgm:prSet presAssocID="{5E4713FF-1924-4DE2-8891-F933ACC78DE2}" presName="childText3" presStyleLbl="solidAlignAcc1" presStyleIdx="2" presStyleCnt="4" custScaleX="120131" custLinFactNeighborX="-303" custLinFactNeighborY="2226">
        <dgm:presLayoutVars>
          <dgm:chMax val="0"/>
          <dgm:chPref val="0"/>
          <dgm:bulletEnabled val="1"/>
        </dgm:presLayoutVars>
      </dgm:prSet>
      <dgm:spPr/>
    </dgm:pt>
    <dgm:pt modelId="{295D4966-DB8F-448C-B5F8-981397FB3298}" type="pres">
      <dgm:prSet presAssocID="{6FB99A84-B337-44B0-95DA-4C049615B750}" presName="parentText4" presStyleLbl="node1" presStyleIdx="3" presStyleCnt="4">
        <dgm:presLayoutVars>
          <dgm:chMax/>
          <dgm:chPref val="3"/>
          <dgm:bulletEnabled val="1"/>
        </dgm:presLayoutVars>
      </dgm:prSet>
      <dgm:spPr/>
    </dgm:pt>
    <dgm:pt modelId="{7431781B-FABD-45E1-9962-CD16D18DC71B}" type="pres">
      <dgm:prSet presAssocID="{6FB99A84-B337-44B0-95DA-4C049615B750}" presName="childText4" presStyleLbl="solidAlignAcc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7320904-0525-447C-A11E-41B63CAC4878}" type="presOf" srcId="{1A267EAF-CD84-4597-A4A9-9B1675F44779}" destId="{4E1C28CA-8310-45C8-A281-240B95B147D4}" srcOrd="0" destOrd="1" presId="urn:microsoft.com/office/officeart/2009/3/layout/IncreasingArrowsProcess"/>
    <dgm:cxn modelId="{8E8FCE15-B3D0-4BC8-98D8-FCE00D7026FF}" srcId="{5E4713FF-1924-4DE2-8891-F933ACC78DE2}" destId="{1A267EAF-CD84-4597-A4A9-9B1675F44779}" srcOrd="1" destOrd="0" parTransId="{D8D9A682-5C85-476A-BEF6-CAA624A0D02D}" sibTransId="{D5705BE7-4CCF-4C70-B5B3-222290B65023}"/>
    <dgm:cxn modelId="{3D4AC82A-C8E1-46CA-9A66-0CCEFFC02649}" srcId="{2B858629-F917-41BF-8AA2-65754A1D1246}" destId="{3D94B168-53E5-4A4E-8CF8-63E9DA9CDF85}" srcOrd="0" destOrd="0" parTransId="{ECA61C39-CD27-46CC-ADDD-B9145ABF2B3D}" sibTransId="{9D0F4A93-4E64-48A4-9634-6D3B75439BC4}"/>
    <dgm:cxn modelId="{0124782E-D56F-49B7-A3A7-90589B9F3E9A}" type="presOf" srcId="{6FB99A84-B337-44B0-95DA-4C049615B750}" destId="{295D4966-DB8F-448C-B5F8-981397FB3298}" srcOrd="0" destOrd="0" presId="urn:microsoft.com/office/officeart/2009/3/layout/IncreasingArrowsProcess"/>
    <dgm:cxn modelId="{AC3D193C-BDF3-41FF-AF56-B7C2C83EC1CB}" srcId="{5E8FC08D-FF1D-4439-91C7-24429C971472}" destId="{E18E948B-9AEA-47DA-8B86-3F4A7322729A}" srcOrd="3" destOrd="0" parTransId="{FB3540A8-BD45-4667-BAB5-4296EC976CD9}" sibTransId="{59772B1E-E0FB-4DD1-8819-39252276B8DC}"/>
    <dgm:cxn modelId="{13330B46-C5D3-4F95-96BE-69F395ED0EEA}" type="presOf" srcId="{5E8FC08D-FF1D-4439-91C7-24429C971472}" destId="{366B62B0-DEE0-4BCA-B282-1EABDEA9DA29}" srcOrd="0" destOrd="0" presId="urn:microsoft.com/office/officeart/2009/3/layout/IncreasingArrowsProcess"/>
    <dgm:cxn modelId="{D8800B4A-4F93-4EEB-9466-9093CB250086}" type="presOf" srcId="{E18E948B-9AEA-47DA-8B86-3F4A7322729A}" destId="{1459A5CF-0C83-40CB-AA62-657FF672D574}" srcOrd="0" destOrd="3" presId="urn:microsoft.com/office/officeart/2009/3/layout/IncreasingArrowsProcess"/>
    <dgm:cxn modelId="{8CA42552-8702-43BD-97E4-CEE917DAD977}" type="presOf" srcId="{2B858629-F917-41BF-8AA2-65754A1D1246}" destId="{B0BAE33F-D0DF-4156-A17D-CF19F95185FB}" srcOrd="0" destOrd="0" presId="urn:microsoft.com/office/officeart/2009/3/layout/IncreasingArrowsProcess"/>
    <dgm:cxn modelId="{7D27D353-0CEC-4CC9-B7E1-E258C33E444F}" srcId="{3D94B168-53E5-4A4E-8CF8-63E9DA9CDF85}" destId="{3D420858-8D2F-45B0-81DD-BC528EB4FD70}" srcOrd="0" destOrd="0" parTransId="{AA4901BC-8A15-470A-AEB7-F5CF478E8CFA}" sibTransId="{50A0EAB5-193C-4FBB-90D3-9DE361A641B1}"/>
    <dgm:cxn modelId="{9F9E3170-B880-465A-BC05-82D1752A9C63}" type="presOf" srcId="{5E4713FF-1924-4DE2-8891-F933ACC78DE2}" destId="{35995D14-6CEE-4D9F-86CB-F0E4924D7B16}" srcOrd="0" destOrd="0" presId="urn:microsoft.com/office/officeart/2009/3/layout/IncreasingArrowsProcess"/>
    <dgm:cxn modelId="{6DE5B871-A003-45FA-82BC-5D677182B7D9}" type="presOf" srcId="{61180C0A-0BFF-4B97-9A3E-13B8C2829C76}" destId="{1459A5CF-0C83-40CB-AA62-657FF672D574}" srcOrd="0" destOrd="0" presId="urn:microsoft.com/office/officeart/2009/3/layout/IncreasingArrowsProcess"/>
    <dgm:cxn modelId="{246FEF7A-44D7-4EFD-9F14-A73184C795D4}" type="presOf" srcId="{4829A694-7DAA-4A44-BBFC-2036F8973B37}" destId="{1459A5CF-0C83-40CB-AA62-657FF672D574}" srcOrd="0" destOrd="1" presId="urn:microsoft.com/office/officeart/2009/3/layout/IncreasingArrowsProcess"/>
    <dgm:cxn modelId="{8523907C-F252-496B-9E99-AD0F5DA8924E}" srcId="{5E4713FF-1924-4DE2-8891-F933ACC78DE2}" destId="{85D25CD6-F89C-44F4-8336-9D5E4112A57F}" srcOrd="0" destOrd="0" parTransId="{FC481868-3BFA-4785-9A51-3649F4B2208A}" sibTransId="{9C1F0B8F-AC2C-4708-A776-F1AE22561265}"/>
    <dgm:cxn modelId="{6D56BF7C-B476-4EF8-AA2A-FEEFDDC9F51C}" srcId="{2B858629-F917-41BF-8AA2-65754A1D1246}" destId="{5E8FC08D-FF1D-4439-91C7-24429C971472}" srcOrd="1" destOrd="0" parTransId="{DDA900AB-2AB6-4218-8403-CF02FA5D2A94}" sibTransId="{02B728DE-6223-473F-B7AF-6652B2E84AD0}"/>
    <dgm:cxn modelId="{544BA086-6122-4909-BFBD-A7B7B37645DA}" srcId="{5E8FC08D-FF1D-4439-91C7-24429C971472}" destId="{61180C0A-0BFF-4B97-9A3E-13B8C2829C76}" srcOrd="0" destOrd="0" parTransId="{1863D3DF-4273-4E17-B3C9-CEDD21B6EAB5}" sibTransId="{EDECEAC3-D48F-4508-B116-4CA63B1740BF}"/>
    <dgm:cxn modelId="{119E738B-A3F1-4C3B-9DCD-EEAE75BFCC69}" srcId="{5E8FC08D-FF1D-4439-91C7-24429C971472}" destId="{CF2B4075-BAA1-4E17-9143-C55E17B7139E}" srcOrd="2" destOrd="0" parTransId="{69976272-8E98-4489-A0BC-1D060A8ACED6}" sibTransId="{E4213848-B35F-4673-A4C6-B4C2825208B7}"/>
    <dgm:cxn modelId="{504E768E-6F4D-43EA-9CC3-C054A2BFC0CA}" type="presOf" srcId="{CF2B4075-BAA1-4E17-9143-C55E17B7139E}" destId="{1459A5CF-0C83-40CB-AA62-657FF672D574}" srcOrd="0" destOrd="2" presId="urn:microsoft.com/office/officeart/2009/3/layout/IncreasingArrowsProcess"/>
    <dgm:cxn modelId="{356A009A-F683-4A98-9DFE-C2FD4CC4DF8C}" type="presOf" srcId="{0E2781F5-44FE-44E6-A691-4B1D514AAE9E}" destId="{7431781B-FABD-45E1-9962-CD16D18DC71B}" srcOrd="0" destOrd="0" presId="urn:microsoft.com/office/officeart/2009/3/layout/IncreasingArrowsProcess"/>
    <dgm:cxn modelId="{DED9BF9F-04DF-4151-A147-49264B97CD6D}" srcId="{5E8FC08D-FF1D-4439-91C7-24429C971472}" destId="{4829A694-7DAA-4A44-BBFC-2036F8973B37}" srcOrd="1" destOrd="0" parTransId="{D32B1E3C-BF0D-4F54-A79C-CBB77ACBFF1B}" sibTransId="{24E9935F-E0ED-4268-8F91-D6A429FA1A54}"/>
    <dgm:cxn modelId="{1812E2A0-348D-4BC2-8D53-700FA098C9E7}" type="presOf" srcId="{3D94B168-53E5-4A4E-8CF8-63E9DA9CDF85}" destId="{14CA99A1-3499-49F5-83AC-93B05D0C96B0}" srcOrd="0" destOrd="0" presId="urn:microsoft.com/office/officeart/2009/3/layout/IncreasingArrowsProcess"/>
    <dgm:cxn modelId="{1F9FE9AC-E601-4FFB-A218-FCA5BF9405CE}" type="presOf" srcId="{3D420858-8D2F-45B0-81DD-BC528EB4FD70}" destId="{92C2F6D3-53F7-436D-BBEA-E4CC698A0860}" srcOrd="0" destOrd="0" presId="urn:microsoft.com/office/officeart/2009/3/layout/IncreasingArrowsProcess"/>
    <dgm:cxn modelId="{6967BCD5-FDBB-4D28-BB71-89E1D0D50675}" type="presOf" srcId="{85D25CD6-F89C-44F4-8336-9D5E4112A57F}" destId="{4E1C28CA-8310-45C8-A281-240B95B147D4}" srcOrd="0" destOrd="0" presId="urn:microsoft.com/office/officeart/2009/3/layout/IncreasingArrowsProcess"/>
    <dgm:cxn modelId="{B63D3BE7-7986-41D9-9CFC-E08E5B41BB29}" srcId="{2B858629-F917-41BF-8AA2-65754A1D1246}" destId="{6FB99A84-B337-44B0-95DA-4C049615B750}" srcOrd="3" destOrd="0" parTransId="{5C222280-D1CB-41C3-B4A4-A2C1D16B6E01}" sibTransId="{E4A6CC9A-EF9F-42AA-96EC-24B6098C67D2}"/>
    <dgm:cxn modelId="{1779E3EA-CB93-450F-A953-5670388A525B}" srcId="{2B858629-F917-41BF-8AA2-65754A1D1246}" destId="{5E4713FF-1924-4DE2-8891-F933ACC78DE2}" srcOrd="2" destOrd="0" parTransId="{A3A65F27-4F99-4E76-9F45-EA7AB5F79889}" sibTransId="{9DC18379-5420-4E53-B5EC-66451FA0B6D7}"/>
    <dgm:cxn modelId="{EE7132FB-E12A-4F27-9EAC-E74DB18708F1}" srcId="{6FB99A84-B337-44B0-95DA-4C049615B750}" destId="{0E2781F5-44FE-44E6-A691-4B1D514AAE9E}" srcOrd="0" destOrd="0" parTransId="{1922BAEB-144E-43AE-8133-3320A2B80582}" sibTransId="{F5FF17D9-6B1E-45DE-8396-3E908F22C264}"/>
    <dgm:cxn modelId="{18CD5871-71AD-409A-BD4C-350CEA9D6175}" type="presParOf" srcId="{B0BAE33F-D0DF-4156-A17D-CF19F95185FB}" destId="{14CA99A1-3499-49F5-83AC-93B05D0C96B0}" srcOrd="0" destOrd="0" presId="urn:microsoft.com/office/officeart/2009/3/layout/IncreasingArrowsProcess"/>
    <dgm:cxn modelId="{66675479-C69E-42D2-BE31-C7F3802EDB4E}" type="presParOf" srcId="{B0BAE33F-D0DF-4156-A17D-CF19F95185FB}" destId="{92C2F6D3-53F7-436D-BBEA-E4CC698A0860}" srcOrd="1" destOrd="0" presId="urn:microsoft.com/office/officeart/2009/3/layout/IncreasingArrowsProcess"/>
    <dgm:cxn modelId="{15E6B311-6E5D-44AE-BDEC-B7728B3DCEC8}" type="presParOf" srcId="{B0BAE33F-D0DF-4156-A17D-CF19F95185FB}" destId="{366B62B0-DEE0-4BCA-B282-1EABDEA9DA29}" srcOrd="2" destOrd="0" presId="urn:microsoft.com/office/officeart/2009/3/layout/IncreasingArrowsProcess"/>
    <dgm:cxn modelId="{909C4EC4-37BD-476B-B553-31E69CE5EDF4}" type="presParOf" srcId="{B0BAE33F-D0DF-4156-A17D-CF19F95185FB}" destId="{1459A5CF-0C83-40CB-AA62-657FF672D574}" srcOrd="3" destOrd="0" presId="urn:microsoft.com/office/officeart/2009/3/layout/IncreasingArrowsProcess"/>
    <dgm:cxn modelId="{F688676D-649A-4B32-92B7-31569B25D6D3}" type="presParOf" srcId="{B0BAE33F-D0DF-4156-A17D-CF19F95185FB}" destId="{35995D14-6CEE-4D9F-86CB-F0E4924D7B16}" srcOrd="4" destOrd="0" presId="urn:microsoft.com/office/officeart/2009/3/layout/IncreasingArrowsProcess"/>
    <dgm:cxn modelId="{52FA2040-7106-4C5D-B95B-BF9993BCB7BA}" type="presParOf" srcId="{B0BAE33F-D0DF-4156-A17D-CF19F95185FB}" destId="{4E1C28CA-8310-45C8-A281-240B95B147D4}" srcOrd="5" destOrd="0" presId="urn:microsoft.com/office/officeart/2009/3/layout/IncreasingArrowsProcess"/>
    <dgm:cxn modelId="{74806107-A49D-4D57-9FD5-A03AAFBECDE4}" type="presParOf" srcId="{B0BAE33F-D0DF-4156-A17D-CF19F95185FB}" destId="{295D4966-DB8F-448C-B5F8-981397FB3298}" srcOrd="6" destOrd="0" presId="urn:microsoft.com/office/officeart/2009/3/layout/IncreasingArrowsProcess"/>
    <dgm:cxn modelId="{90CFA9E4-5DDE-48F3-BB7B-C0E7F828E5FD}" type="presParOf" srcId="{B0BAE33F-D0DF-4156-A17D-CF19F95185FB}" destId="{7431781B-FABD-45E1-9962-CD16D18DC71B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CA99A1-3499-49F5-83AC-93B05D0C96B0}">
      <dsp:nvSpPr>
        <dsp:cNvPr id="0" name=""/>
        <dsp:cNvSpPr/>
      </dsp:nvSpPr>
      <dsp:spPr>
        <a:xfrm>
          <a:off x="0" y="330506"/>
          <a:ext cx="4970170" cy="723582"/>
        </a:xfrm>
        <a:prstGeom prst="rightArrow">
          <a:avLst>
            <a:gd name="adj1" fmla="val 5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254000" bIns="114869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0" y="511402"/>
        <a:ext cx="4789275" cy="361791"/>
      </dsp:txXfrm>
    </dsp:sp>
    <dsp:sp modelId="{92C2F6D3-53F7-436D-BBEA-E4CC698A0860}">
      <dsp:nvSpPr>
        <dsp:cNvPr id="0" name=""/>
        <dsp:cNvSpPr/>
      </dsp:nvSpPr>
      <dsp:spPr>
        <a:xfrm>
          <a:off x="0" y="889673"/>
          <a:ext cx="1145624" cy="13384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b="1" kern="1200" dirty="0">
            <a:latin typeface="+mj-lt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b="1" kern="1200" dirty="0">
            <a:latin typeface="+mj-lt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 err="1">
              <a:latin typeface="+mj-lt"/>
            </a:rPr>
            <a:t>Diclofenaco</a:t>
          </a:r>
          <a:endParaRPr lang="pt-BR" sz="1400" b="1" kern="1200" dirty="0">
            <a:latin typeface="+mj-lt"/>
          </a:endParaRPr>
        </a:p>
      </dsp:txBody>
      <dsp:txXfrm>
        <a:off x="0" y="889673"/>
        <a:ext cx="1145624" cy="1338409"/>
      </dsp:txXfrm>
    </dsp:sp>
    <dsp:sp modelId="{366B62B0-DEE0-4BCA-B282-1EABDEA9DA29}">
      <dsp:nvSpPr>
        <dsp:cNvPr id="0" name=""/>
        <dsp:cNvSpPr/>
      </dsp:nvSpPr>
      <dsp:spPr>
        <a:xfrm>
          <a:off x="1145624" y="571615"/>
          <a:ext cx="3824546" cy="723582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254000" bIns="114869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1145624" y="752511"/>
        <a:ext cx="3643651" cy="361791"/>
      </dsp:txXfrm>
    </dsp:sp>
    <dsp:sp modelId="{1459A5CF-0C83-40CB-AA62-657FF672D574}">
      <dsp:nvSpPr>
        <dsp:cNvPr id="0" name=""/>
        <dsp:cNvSpPr/>
      </dsp:nvSpPr>
      <dsp:spPr>
        <a:xfrm>
          <a:off x="1193477" y="1131317"/>
          <a:ext cx="1145624" cy="1304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>
            <a:latin typeface="+mj-lt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Ibuprofeno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1193477" y="1131317"/>
        <a:ext cx="1145624" cy="1304294"/>
      </dsp:txXfrm>
    </dsp:sp>
    <dsp:sp modelId="{35995D14-6CEE-4D9F-86CB-F0E4924D7B16}">
      <dsp:nvSpPr>
        <dsp:cNvPr id="0" name=""/>
        <dsp:cNvSpPr/>
      </dsp:nvSpPr>
      <dsp:spPr>
        <a:xfrm>
          <a:off x="2291248" y="812724"/>
          <a:ext cx="2678922" cy="723582"/>
        </a:xfrm>
        <a:prstGeom prst="rightArrow">
          <a:avLst>
            <a:gd name="adj1" fmla="val 50000"/>
            <a:gd name="adj2" fmla="val 50000"/>
          </a:avLst>
        </a:prstGeom>
        <a:solidFill>
          <a:srgbClr val="FF5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254000" bIns="114869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2291248" y="993620"/>
        <a:ext cx="2498027" cy="361791"/>
      </dsp:txXfrm>
    </dsp:sp>
    <dsp:sp modelId="{4E1C28CA-8310-45C8-A281-240B95B147D4}">
      <dsp:nvSpPr>
        <dsp:cNvPr id="0" name=""/>
        <dsp:cNvSpPr/>
      </dsp:nvSpPr>
      <dsp:spPr>
        <a:xfrm>
          <a:off x="2172464" y="1401118"/>
          <a:ext cx="1376250" cy="13130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>
            <a:latin typeface="+mj-lt"/>
          </a:endParaRP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>
            <a:latin typeface="+mj-lt"/>
          </a:endParaRP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+mj-lt"/>
            </a:rPr>
            <a:t>Indometacina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2172464" y="1401118"/>
        <a:ext cx="1376250" cy="1313015"/>
      </dsp:txXfrm>
    </dsp:sp>
    <dsp:sp modelId="{295D4966-DB8F-448C-B5F8-981397FB3298}">
      <dsp:nvSpPr>
        <dsp:cNvPr id="0" name=""/>
        <dsp:cNvSpPr/>
      </dsp:nvSpPr>
      <dsp:spPr>
        <a:xfrm>
          <a:off x="3436873" y="1053832"/>
          <a:ext cx="1533297" cy="723582"/>
        </a:xfrm>
        <a:prstGeom prst="rightArrow">
          <a:avLst>
            <a:gd name="adj1" fmla="val 50000"/>
            <a:gd name="adj2" fmla="val 5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254000" bIns="114869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3436873" y="1234728"/>
        <a:ext cx="1352402" cy="361791"/>
      </dsp:txXfrm>
    </dsp:sp>
    <dsp:sp modelId="{7431781B-FABD-45E1-9962-CD16D18DC71B}">
      <dsp:nvSpPr>
        <dsp:cNvPr id="0" name=""/>
        <dsp:cNvSpPr/>
      </dsp:nvSpPr>
      <dsp:spPr>
        <a:xfrm>
          <a:off x="3436873" y="1612999"/>
          <a:ext cx="1156061" cy="13284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>
            <a:latin typeface="+mj-lt"/>
          </a:endParaRP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>
            <a:latin typeface="+mj-lt"/>
          </a:endParaRP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>
            <a:latin typeface="+mj-lt"/>
          </a:endParaRP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 err="1">
              <a:latin typeface="+mj-lt"/>
            </a:rPr>
            <a:t>Naproxeno</a:t>
          </a:r>
          <a:endParaRPr lang="pt-BR" sz="1600" b="1" kern="1200" dirty="0">
            <a:latin typeface="+mj-lt"/>
          </a:endParaRPr>
        </a:p>
      </dsp:txBody>
      <dsp:txXfrm>
        <a:off x="3436873" y="1612999"/>
        <a:ext cx="1156061" cy="13284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64D63-E193-472E-800A-5E7AECF7BC48}" type="datetimeFigureOut">
              <a:rPr lang="pt-BR" smtClean="0"/>
              <a:pPr/>
              <a:t>04/05/2023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131D4-588C-4223-A7F2-F896C88D503F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488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131D4-588C-4223-A7F2-F896C88D503F}" type="slidenum">
              <a:rPr lang="pt-BR" smtClean="0"/>
              <a:pPr/>
              <a:t>1</a:t>
            </a:fld>
            <a:endParaRPr lang="pt-B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131D4-588C-4223-A7F2-F896C88D503F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Um número adequado de plaquetas funcionando normalmente é essencial para interromper a hemorragia de um vaso sanguíneo lesado. Indivíduos com distúrbios hereditários da função plaquetária (</a:t>
            </a:r>
            <a:r>
              <a:rPr lang="pt-BR" dirty="0" err="1"/>
              <a:t>PFDs</a:t>
            </a:r>
            <a:r>
              <a:rPr lang="pt-BR" dirty="0"/>
              <a:t>) experimentam sangramento anormal ao longo da vida, geralmente em locais </a:t>
            </a:r>
            <a:r>
              <a:rPr lang="pt-BR" dirty="0" err="1"/>
              <a:t>mucocutâneos</a:t>
            </a:r>
            <a:r>
              <a:rPr lang="pt-BR" dirty="0"/>
              <a:t> ou em outros lugares após trauma ou procedimentos invasivos. Esse grupo de desordens é altamente heterogêneo e pode surgir por defeitos nos receptores de membrana de superfície, vias de sinalização, formação e secreção de grânulos, remodelação do </a:t>
            </a:r>
            <a:r>
              <a:rPr lang="pt-BR" dirty="0" err="1"/>
              <a:t>citoesqueleto</a:t>
            </a:r>
            <a:r>
              <a:rPr lang="pt-BR" dirty="0"/>
              <a:t> e expressão da atividade pró-coagulante.1,2 Diagnóstico das </a:t>
            </a:r>
            <a:r>
              <a:rPr lang="pt-BR" dirty="0" err="1"/>
              <a:t>DFPs</a:t>
            </a:r>
            <a:r>
              <a:rPr lang="pt-BR" dirty="0"/>
              <a:t> graves, como </a:t>
            </a:r>
            <a:r>
              <a:rPr lang="pt-BR" dirty="0" err="1"/>
              <a:t>trombastenia</a:t>
            </a:r>
            <a:r>
              <a:rPr lang="pt-BR" dirty="0"/>
              <a:t> de Glanzmann e Bernhard- A síndrome de Soulier, ou </a:t>
            </a:r>
            <a:r>
              <a:rPr lang="pt-BR" dirty="0" err="1"/>
              <a:t>PFDs</a:t>
            </a:r>
            <a:r>
              <a:rPr lang="pt-BR" dirty="0"/>
              <a:t> </a:t>
            </a:r>
            <a:r>
              <a:rPr lang="pt-BR" dirty="0" err="1"/>
              <a:t>sindrômicas</a:t>
            </a:r>
            <a:r>
              <a:rPr lang="pt-BR" dirty="0"/>
              <a:t>, como a síndrome de </a:t>
            </a:r>
            <a:r>
              <a:rPr lang="pt-BR" dirty="0" err="1"/>
              <a:t>Hermansky</a:t>
            </a:r>
            <a:r>
              <a:rPr lang="pt-BR" dirty="0"/>
              <a:t> </a:t>
            </a:r>
            <a:r>
              <a:rPr lang="pt-BR" dirty="0" err="1"/>
              <a:t>Pudlak</a:t>
            </a:r>
            <a:r>
              <a:rPr lang="pt-BR" dirty="0"/>
              <a:t>, geralmente é simples devido às características clínicas e laboratoriais características. PFD restante. outro lado, a maior dificuldade dos testes de falta de função em torno de alguns diagnósticos de diagnóstico de faltas restantes.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131D4-588C-4223-A7F2-F896C88D503F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131D4-588C-4223-A7F2-F896C88D503F}" type="slidenum">
              <a:rPr lang="pt-BR" smtClean="0"/>
              <a:pPr/>
              <a:t>23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131D4-588C-4223-A7F2-F896C88D503F}" type="slidenum">
              <a:rPr lang="pt-BR" smtClean="0"/>
              <a:pPr/>
              <a:t>40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131D4-588C-4223-A7F2-F896C88D503F}" type="slidenum">
              <a:rPr lang="pt-BR" smtClean="0"/>
              <a:pPr/>
              <a:t>41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194C-B072-406D-8709-562A9E86F336}" type="datetimeFigureOut">
              <a:rPr lang="pt-BR" smtClean="0"/>
              <a:pPr/>
              <a:t>04/05/2023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74954-4354-4260-89A0-F3758A178E1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5227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194C-B072-406D-8709-562A9E86F336}" type="datetimeFigureOut">
              <a:rPr lang="pt-BR" smtClean="0"/>
              <a:pPr/>
              <a:t>04/05/2023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74954-4354-4260-89A0-F3758A178E1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1419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194C-B072-406D-8709-562A9E86F336}" type="datetimeFigureOut">
              <a:rPr lang="pt-BR" smtClean="0"/>
              <a:pPr/>
              <a:t>04/05/2023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74954-4354-4260-89A0-F3758A178E1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6133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194C-B072-406D-8709-562A9E86F336}" type="datetimeFigureOut">
              <a:rPr lang="pt-BR" smtClean="0"/>
              <a:pPr/>
              <a:t>04/05/2023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74954-4354-4260-89A0-F3758A178E1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1480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194C-B072-406D-8709-562A9E86F336}" type="datetimeFigureOut">
              <a:rPr lang="pt-BR" smtClean="0"/>
              <a:pPr/>
              <a:t>04/05/2023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74954-4354-4260-89A0-F3758A178E1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0276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194C-B072-406D-8709-562A9E86F336}" type="datetimeFigureOut">
              <a:rPr lang="pt-BR" smtClean="0"/>
              <a:pPr/>
              <a:t>04/05/2023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74954-4354-4260-89A0-F3758A178E1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8736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194C-B072-406D-8709-562A9E86F336}" type="datetimeFigureOut">
              <a:rPr lang="pt-BR" smtClean="0"/>
              <a:pPr/>
              <a:t>04/05/2023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74954-4354-4260-89A0-F3758A178E1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424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194C-B072-406D-8709-562A9E86F336}" type="datetimeFigureOut">
              <a:rPr lang="pt-BR" smtClean="0"/>
              <a:pPr/>
              <a:t>04/05/2023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74954-4354-4260-89A0-F3758A178E1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0195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194C-B072-406D-8709-562A9E86F336}" type="datetimeFigureOut">
              <a:rPr lang="pt-BR" smtClean="0"/>
              <a:pPr/>
              <a:t>04/05/2023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74954-4354-4260-89A0-F3758A178E1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8608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194C-B072-406D-8709-562A9E86F336}" type="datetimeFigureOut">
              <a:rPr lang="pt-BR" smtClean="0"/>
              <a:pPr/>
              <a:t>04/05/2023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74954-4354-4260-89A0-F3758A178E1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2992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194C-B072-406D-8709-562A9E86F336}" type="datetimeFigureOut">
              <a:rPr lang="pt-BR" smtClean="0"/>
              <a:pPr/>
              <a:t>04/05/2023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74954-4354-4260-89A0-F3758A178E1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8658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0194C-B072-406D-8709-562A9E86F336}" type="datetimeFigureOut">
              <a:rPr lang="pt-BR" smtClean="0"/>
              <a:pPr/>
              <a:t>04/05/2023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74954-4354-4260-89A0-F3758A178E1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165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openxmlformats.org/officeDocument/2006/relationships/image" Target="../media/image1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oleObject" Target="../embeddings/oleObject3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51708" y="11223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t-BR" dirty="0">
                <a:latin typeface="Arial" pitchFamily="34" charset="0"/>
                <a:cs typeface="Arial" pitchFamily="34" charset="0"/>
              </a:rPr>
              <a:t>	</a:t>
            </a:r>
            <a:r>
              <a:rPr lang="pt-BR" sz="5300" b="1" u="sng" dirty="0">
                <a:latin typeface="Arial" pitchFamily="34" charset="0"/>
                <a:cs typeface="Arial" pitchFamily="34" charset="0"/>
              </a:rPr>
              <a:t>Parte II</a:t>
            </a:r>
            <a:br>
              <a:rPr lang="pt-BR" sz="5300" b="1" u="sng" dirty="0">
                <a:latin typeface="Arial" pitchFamily="34" charset="0"/>
                <a:cs typeface="Arial" pitchFamily="34" charset="0"/>
              </a:rPr>
            </a:br>
            <a:br>
              <a:rPr lang="pt-BR" dirty="0">
                <a:latin typeface="Arial" pitchFamily="34" charset="0"/>
                <a:cs typeface="Arial" pitchFamily="34" charset="0"/>
              </a:rPr>
            </a:br>
            <a:r>
              <a:rPr lang="pt-BR" sz="5300" dirty="0">
                <a:latin typeface="Arial" pitchFamily="34" charset="0"/>
                <a:cs typeface="Arial" pitchFamily="34" charset="0"/>
              </a:rPr>
              <a:t>Testes laboratoriais para a avaliação da função plaquetária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ubtítulo 2"/>
          <p:cNvSpPr>
            <a:spLocks noGrp="1"/>
          </p:cNvSpPr>
          <p:nvPr>
            <p:ph type="subTitle" idx="1"/>
          </p:nvPr>
        </p:nvSpPr>
        <p:spPr>
          <a:xfrm>
            <a:off x="2854256" y="4077072"/>
            <a:ext cx="6400800" cy="1752600"/>
          </a:xfrm>
        </p:spPr>
        <p:txBody>
          <a:bodyPr>
            <a:normAutofit/>
          </a:bodyPr>
          <a:lstStyle/>
          <a:p>
            <a:r>
              <a:rPr lang="pt-BR" sz="2000" b="1" dirty="0">
                <a:solidFill>
                  <a:schemeClr val="tx1"/>
                </a:solidFill>
              </a:rPr>
              <a:t>Tania Rubia Flores da Rocha</a:t>
            </a:r>
          </a:p>
          <a:p>
            <a:r>
              <a:rPr lang="pt-BR" sz="2000" b="1" dirty="0">
                <a:solidFill>
                  <a:schemeClr val="tx1"/>
                </a:solidFill>
              </a:rPr>
              <a:t>Farmacêutica Bioquímica</a:t>
            </a:r>
          </a:p>
          <a:p>
            <a:r>
              <a:rPr lang="pt-BR" sz="2000" b="1" dirty="0">
                <a:solidFill>
                  <a:schemeClr val="tx1"/>
                </a:solidFill>
              </a:rPr>
              <a:t>Hospital das Clínicas da FMUSP</a:t>
            </a:r>
          </a:p>
          <a:p>
            <a:r>
              <a:rPr lang="pt-BR" sz="2000" b="1" dirty="0">
                <a:solidFill>
                  <a:schemeClr val="tx1"/>
                </a:solidFill>
              </a:rPr>
              <a:t>2023</a:t>
            </a:r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5508" y="5639531"/>
            <a:ext cx="1224136" cy="1029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8336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5B8E48A-3319-3CD7-1FED-60C7F29BB92B}"/>
              </a:ext>
            </a:extLst>
          </p:cNvPr>
          <p:cNvSpPr txBox="1"/>
          <p:nvPr/>
        </p:nvSpPr>
        <p:spPr>
          <a:xfrm>
            <a:off x="6622482" y="501854"/>
            <a:ext cx="5205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Atividade pró-coagulante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FF0EDA2-18A9-88A7-CB87-CD3AF3C6266C}"/>
              </a:ext>
            </a:extLst>
          </p:cNvPr>
          <p:cNvSpPr/>
          <p:nvPr/>
        </p:nvSpPr>
        <p:spPr>
          <a:xfrm rot="5400000">
            <a:off x="3316998" y="1369983"/>
            <a:ext cx="4959929" cy="550941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76200" cmpd="tri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824BC42-AB2F-7C67-CDF1-F9856728DCA4}"/>
              </a:ext>
            </a:extLst>
          </p:cNvPr>
          <p:cNvSpPr/>
          <p:nvPr/>
        </p:nvSpPr>
        <p:spPr>
          <a:xfrm rot="5400000">
            <a:off x="3399564" y="1446183"/>
            <a:ext cx="4794795" cy="535701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76200" cmpd="tri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9961C0-A373-A074-E1B5-DB0D303A15ED}"/>
              </a:ext>
            </a:extLst>
          </p:cNvPr>
          <p:cNvSpPr txBox="1"/>
          <p:nvPr/>
        </p:nvSpPr>
        <p:spPr>
          <a:xfrm>
            <a:off x="8349521" y="2218544"/>
            <a:ext cx="3432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Síndrome de Scott</a:t>
            </a:r>
          </a:p>
        </p:txBody>
      </p:sp>
      <p:grpSp>
        <p:nvGrpSpPr>
          <p:cNvPr id="2" name="Agrupar 14">
            <a:extLst>
              <a:ext uri="{FF2B5EF4-FFF2-40B4-BE49-F238E27FC236}">
                <a16:creationId xmlns:a16="http://schemas.microsoft.com/office/drawing/2014/main" id="{09DF6FF4-EB12-2032-12E8-D5E3AAB99BE0}"/>
              </a:ext>
            </a:extLst>
          </p:cNvPr>
          <p:cNvGrpSpPr/>
          <p:nvPr/>
        </p:nvGrpSpPr>
        <p:grpSpPr>
          <a:xfrm>
            <a:off x="3001363" y="1647470"/>
            <a:ext cx="5662952" cy="5083114"/>
            <a:chOff x="-1285820" y="1962260"/>
            <a:chExt cx="5509418" cy="4959929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AFB16380-0BC0-2EC4-9A40-2EF567844C6F}"/>
                </a:ext>
              </a:extLst>
            </p:cNvPr>
            <p:cNvSpPr/>
            <p:nvPr/>
          </p:nvSpPr>
          <p:spPr>
            <a:xfrm rot="5400000">
              <a:off x="-1011076" y="1687516"/>
              <a:ext cx="4959929" cy="5509418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 cmpd="tri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9FC23818-7C93-348A-7921-D244CED17F8E}"/>
                </a:ext>
              </a:extLst>
            </p:cNvPr>
            <p:cNvSpPr/>
            <p:nvPr/>
          </p:nvSpPr>
          <p:spPr>
            <a:xfrm rot="5400000">
              <a:off x="-850783" y="1853817"/>
              <a:ext cx="4573137" cy="513091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76200" cmpd="tri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CE9E025-CA0A-8522-19B0-5F67542F1DC1}"/>
              </a:ext>
            </a:extLst>
          </p:cNvPr>
          <p:cNvSpPr txBox="1"/>
          <p:nvPr/>
        </p:nvSpPr>
        <p:spPr>
          <a:xfrm>
            <a:off x="295573" y="397163"/>
            <a:ext cx="7666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Alterações </a:t>
            </a:r>
            <a:r>
              <a:rPr lang="pt-BR" sz="3600" b="1" u="sng" dirty="0"/>
              <a:t>congênitas</a:t>
            </a:r>
            <a:r>
              <a:rPr lang="pt-BR" sz="3600" b="1" dirty="0"/>
              <a:t> da função 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440218" y="2198255"/>
            <a:ext cx="19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fosfatidilserina</a:t>
            </a:r>
            <a:endParaRPr lang="pt-BR" dirty="0"/>
          </a:p>
        </p:txBody>
      </p:sp>
      <p:cxnSp>
        <p:nvCxnSpPr>
          <p:cNvPr id="19" name="Conector de seta reta 18"/>
          <p:cNvCxnSpPr>
            <a:stCxn id="15" idx="0"/>
          </p:cNvCxnSpPr>
          <p:nvPr/>
        </p:nvCxnSpPr>
        <p:spPr>
          <a:xfrm flipV="1">
            <a:off x="6414654" y="1874982"/>
            <a:ext cx="771237" cy="323273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o 27"/>
          <p:cNvGrpSpPr/>
          <p:nvPr/>
        </p:nvGrpSpPr>
        <p:grpSpPr>
          <a:xfrm rot="20308748">
            <a:off x="6650183" y="1893455"/>
            <a:ext cx="387927" cy="295563"/>
            <a:chOff x="628073" y="1948873"/>
            <a:chExt cx="387927" cy="295563"/>
          </a:xfrm>
        </p:grpSpPr>
        <p:cxnSp>
          <p:nvCxnSpPr>
            <p:cNvPr id="21" name="Conector reto 20"/>
            <p:cNvCxnSpPr/>
            <p:nvPr/>
          </p:nvCxnSpPr>
          <p:spPr>
            <a:xfrm>
              <a:off x="628073" y="1976582"/>
              <a:ext cx="387927" cy="26785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 flipH="1">
              <a:off x="655783" y="1948873"/>
              <a:ext cx="314035" cy="26785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tângulo 28"/>
          <p:cNvSpPr/>
          <p:nvPr/>
        </p:nvSpPr>
        <p:spPr>
          <a:xfrm>
            <a:off x="7453746" y="1443289"/>
            <a:ext cx="4738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Comprometimento da ligação </a:t>
            </a:r>
          </a:p>
          <a:p>
            <a:r>
              <a:rPr lang="pt-BR" b="1" dirty="0"/>
              <a:t>dos complexos de </a:t>
            </a:r>
            <a:r>
              <a:rPr lang="pt-BR" b="1" dirty="0" err="1"/>
              <a:t>FVa</a:t>
            </a:r>
            <a:r>
              <a:rPr lang="pt-BR" b="1" dirty="0"/>
              <a:t> e X e fatores </a:t>
            </a:r>
            <a:r>
              <a:rPr lang="pt-BR" b="1" dirty="0" err="1"/>
              <a:t>VIIIa</a:t>
            </a:r>
            <a:r>
              <a:rPr lang="pt-BR" b="1" dirty="0"/>
              <a:t> e IXa</a:t>
            </a:r>
          </a:p>
        </p:txBody>
      </p:sp>
    </p:spTree>
    <p:extLst>
      <p:ext uri="{BB962C8B-B14F-4D97-AF65-F5344CB8AC3E}">
        <p14:creationId xmlns:p14="http://schemas.microsoft.com/office/powerpoint/2010/main" val="25075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2">
            <a:extLst>
              <a:ext uri="{FF2B5EF4-FFF2-40B4-BE49-F238E27FC236}">
                <a16:creationId xmlns:a16="http://schemas.microsoft.com/office/drawing/2014/main" id="{6A7540B3-D512-D99D-1D16-27A130FD495E}"/>
              </a:ext>
            </a:extLst>
          </p:cNvPr>
          <p:cNvGrpSpPr/>
          <p:nvPr/>
        </p:nvGrpSpPr>
        <p:grpSpPr>
          <a:xfrm>
            <a:off x="2263516" y="1107141"/>
            <a:ext cx="7090346" cy="5348729"/>
            <a:chOff x="3327815" y="1136103"/>
            <a:chExt cx="6310859" cy="5613816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8E2FEB56-14B1-6365-A1A9-A2E75628301C}"/>
                </a:ext>
              </a:extLst>
            </p:cNvPr>
            <p:cNvSpPr/>
            <p:nvPr/>
          </p:nvSpPr>
          <p:spPr>
            <a:xfrm>
              <a:off x="3327815" y="1136103"/>
              <a:ext cx="6310859" cy="56138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Explosão: 14 Pontos 1">
              <a:extLst>
                <a:ext uri="{FF2B5EF4-FFF2-40B4-BE49-F238E27FC236}">
                  <a16:creationId xmlns:a16="http://schemas.microsoft.com/office/drawing/2014/main" id="{4BB97BED-53C5-76F7-36C4-EB09DF1C2EE4}"/>
                </a:ext>
              </a:extLst>
            </p:cNvPr>
            <p:cNvSpPr/>
            <p:nvPr/>
          </p:nvSpPr>
          <p:spPr>
            <a:xfrm rot="20444971">
              <a:off x="4680796" y="1279383"/>
              <a:ext cx="3844943" cy="5327256"/>
            </a:xfrm>
            <a:prstGeom prst="irregularSeal2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Explosão: 14 Pontos 4">
              <a:extLst>
                <a:ext uri="{FF2B5EF4-FFF2-40B4-BE49-F238E27FC236}">
                  <a16:creationId xmlns:a16="http://schemas.microsoft.com/office/drawing/2014/main" id="{5D3309BB-ABBB-C95F-B4CD-4F63BB60E212}"/>
                </a:ext>
              </a:extLst>
            </p:cNvPr>
            <p:cNvSpPr/>
            <p:nvPr/>
          </p:nvSpPr>
          <p:spPr>
            <a:xfrm rot="20444971">
              <a:off x="4665807" y="1324353"/>
              <a:ext cx="3844943" cy="5327256"/>
            </a:xfrm>
            <a:prstGeom prst="irregularSeal2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xplosão: 14 Pontos 19">
              <a:extLst>
                <a:ext uri="{FF2B5EF4-FFF2-40B4-BE49-F238E27FC236}">
                  <a16:creationId xmlns:a16="http://schemas.microsoft.com/office/drawing/2014/main" id="{728DD419-84C8-875A-B0C1-55EE3887E1EA}"/>
                </a:ext>
              </a:extLst>
            </p:cNvPr>
            <p:cNvSpPr/>
            <p:nvPr/>
          </p:nvSpPr>
          <p:spPr>
            <a:xfrm rot="20444971">
              <a:off x="4695786" y="1226917"/>
              <a:ext cx="3844943" cy="5327256"/>
            </a:xfrm>
            <a:prstGeom prst="irregularSeal2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xplosão: 14 Pontos 21">
              <a:extLst>
                <a:ext uri="{FF2B5EF4-FFF2-40B4-BE49-F238E27FC236}">
                  <a16:creationId xmlns:a16="http://schemas.microsoft.com/office/drawing/2014/main" id="{4578AE12-867B-B6A9-852E-6EC10B7C4DE6}"/>
                </a:ext>
              </a:extLst>
            </p:cNvPr>
            <p:cNvSpPr/>
            <p:nvPr/>
          </p:nvSpPr>
          <p:spPr>
            <a:xfrm rot="20444971">
              <a:off x="4777064" y="1324353"/>
              <a:ext cx="3844943" cy="5327256"/>
            </a:xfrm>
            <a:prstGeom prst="irregularSeal2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4" name="Elipse 23">
            <a:extLst>
              <a:ext uri="{FF2B5EF4-FFF2-40B4-BE49-F238E27FC236}">
                <a16:creationId xmlns:a16="http://schemas.microsoft.com/office/drawing/2014/main" id="{2C274689-C5A9-BA18-7981-25C2E5196C88}"/>
              </a:ext>
            </a:extLst>
          </p:cNvPr>
          <p:cNvSpPr/>
          <p:nvPr/>
        </p:nvSpPr>
        <p:spPr>
          <a:xfrm>
            <a:off x="5641882" y="4240164"/>
            <a:ext cx="569627" cy="6462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B55EAF17-2808-6419-4AB1-A6E7C68D42B9}"/>
              </a:ext>
            </a:extLst>
          </p:cNvPr>
          <p:cNvSpPr/>
          <p:nvPr/>
        </p:nvSpPr>
        <p:spPr>
          <a:xfrm>
            <a:off x="5526373" y="2878171"/>
            <a:ext cx="569627" cy="6462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EF1C7305-AD6B-BC30-F7F2-E1858113899E}"/>
              </a:ext>
            </a:extLst>
          </p:cNvPr>
          <p:cNvSpPr/>
          <p:nvPr/>
        </p:nvSpPr>
        <p:spPr>
          <a:xfrm>
            <a:off x="4790243" y="4156792"/>
            <a:ext cx="569627" cy="64627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Google Shape;95;p2">
            <a:extLst>
              <a:ext uri="{FF2B5EF4-FFF2-40B4-BE49-F238E27FC236}">
                <a16:creationId xmlns:a16="http://schemas.microsoft.com/office/drawing/2014/main" id="{45FE0F5B-0D3B-6F6D-D4E2-41A49891B338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Elipse 37">
            <a:extLst>
              <a:ext uri="{FF2B5EF4-FFF2-40B4-BE49-F238E27FC236}">
                <a16:creationId xmlns:a16="http://schemas.microsoft.com/office/drawing/2014/main" id="{41675897-3E28-BCF8-82C4-13D102197256}"/>
              </a:ext>
            </a:extLst>
          </p:cNvPr>
          <p:cNvSpPr/>
          <p:nvPr/>
        </p:nvSpPr>
        <p:spPr>
          <a:xfrm>
            <a:off x="5526373" y="2912892"/>
            <a:ext cx="569627" cy="6462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F6739301-C74F-8E7F-F26F-B5E3067B22D3}"/>
              </a:ext>
            </a:extLst>
          </p:cNvPr>
          <p:cNvSpPr/>
          <p:nvPr/>
        </p:nvSpPr>
        <p:spPr>
          <a:xfrm>
            <a:off x="5641882" y="4216671"/>
            <a:ext cx="569627" cy="646275"/>
          </a:xfrm>
          <a:prstGeom prst="ellipse">
            <a:avLst/>
          </a:prstGeom>
          <a:solidFill>
            <a:srgbClr val="EAEAEA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39">
            <a:extLst>
              <a:ext uri="{FF2B5EF4-FFF2-40B4-BE49-F238E27FC236}">
                <a16:creationId xmlns:a16="http://schemas.microsoft.com/office/drawing/2014/main" id="{FA6EE4C9-B762-4706-2D0B-6A652FA240D5}"/>
              </a:ext>
            </a:extLst>
          </p:cNvPr>
          <p:cNvGrpSpPr/>
          <p:nvPr/>
        </p:nvGrpSpPr>
        <p:grpSpPr>
          <a:xfrm>
            <a:off x="3936074" y="1252891"/>
            <a:ext cx="4319852" cy="5075700"/>
            <a:chOff x="7593450" y="1527004"/>
            <a:chExt cx="4319852" cy="5075700"/>
          </a:xfrm>
        </p:grpSpPr>
        <p:sp>
          <p:nvSpPr>
            <p:cNvPr id="41" name="Explosão: 14 Pontos 40">
              <a:extLst>
                <a:ext uri="{FF2B5EF4-FFF2-40B4-BE49-F238E27FC236}">
                  <a16:creationId xmlns:a16="http://schemas.microsoft.com/office/drawing/2014/main" id="{B8B90D48-9E66-B206-5E34-B9F8FD7F6268}"/>
                </a:ext>
              </a:extLst>
            </p:cNvPr>
            <p:cNvSpPr/>
            <p:nvPr/>
          </p:nvSpPr>
          <p:spPr>
            <a:xfrm rot="20444971">
              <a:off x="7593450" y="1527004"/>
              <a:ext cx="4319852" cy="5075700"/>
            </a:xfrm>
            <a:prstGeom prst="irregularSeal2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75692C85-AF50-C7A4-4DC4-84D3ABA04125}"/>
                </a:ext>
              </a:extLst>
            </p:cNvPr>
            <p:cNvSpPr/>
            <p:nvPr/>
          </p:nvSpPr>
          <p:spPr>
            <a:xfrm>
              <a:off x="8834563" y="3497587"/>
              <a:ext cx="2068643" cy="1514007"/>
            </a:xfrm>
            <a:custGeom>
              <a:avLst/>
              <a:gdLst>
                <a:gd name="connsiteX0" fmla="*/ 1708879 w 2068643"/>
                <a:gd name="connsiteY0" fmla="*/ 0 h 1514007"/>
                <a:gd name="connsiteX1" fmla="*/ 1588958 w 2068643"/>
                <a:gd name="connsiteY1" fmla="*/ 59961 h 1514007"/>
                <a:gd name="connsiteX2" fmla="*/ 1424066 w 2068643"/>
                <a:gd name="connsiteY2" fmla="*/ 74951 h 1514007"/>
                <a:gd name="connsiteX3" fmla="*/ 524656 w 2068643"/>
                <a:gd name="connsiteY3" fmla="*/ 59961 h 1514007"/>
                <a:gd name="connsiteX4" fmla="*/ 299803 w 2068643"/>
                <a:gd name="connsiteY4" fmla="*/ 119922 h 1514007"/>
                <a:gd name="connsiteX5" fmla="*/ 209862 w 2068643"/>
                <a:gd name="connsiteY5" fmla="*/ 209863 h 1514007"/>
                <a:gd name="connsiteX6" fmla="*/ 149902 w 2068643"/>
                <a:gd name="connsiteY6" fmla="*/ 254833 h 1514007"/>
                <a:gd name="connsiteX7" fmla="*/ 104931 w 2068643"/>
                <a:gd name="connsiteY7" fmla="*/ 299804 h 1514007"/>
                <a:gd name="connsiteX8" fmla="*/ 59961 w 2068643"/>
                <a:gd name="connsiteY8" fmla="*/ 404735 h 1514007"/>
                <a:gd name="connsiteX9" fmla="*/ 29981 w 2068643"/>
                <a:gd name="connsiteY9" fmla="*/ 479686 h 1514007"/>
                <a:gd name="connsiteX10" fmla="*/ 14990 w 2068643"/>
                <a:gd name="connsiteY10" fmla="*/ 629587 h 1514007"/>
                <a:gd name="connsiteX11" fmla="*/ 0 w 2068643"/>
                <a:gd name="connsiteY11" fmla="*/ 704538 h 1514007"/>
                <a:gd name="connsiteX12" fmla="*/ 14990 w 2068643"/>
                <a:gd name="connsiteY12" fmla="*/ 1109273 h 1514007"/>
                <a:gd name="connsiteX13" fmla="*/ 134912 w 2068643"/>
                <a:gd name="connsiteY13" fmla="*/ 1304145 h 1514007"/>
                <a:gd name="connsiteX14" fmla="*/ 164892 w 2068643"/>
                <a:gd name="connsiteY14" fmla="*/ 1364105 h 1514007"/>
                <a:gd name="connsiteX15" fmla="*/ 329784 w 2068643"/>
                <a:gd name="connsiteY15" fmla="*/ 1454046 h 1514007"/>
                <a:gd name="connsiteX16" fmla="*/ 494676 w 2068643"/>
                <a:gd name="connsiteY16" fmla="*/ 1514007 h 1514007"/>
                <a:gd name="connsiteX17" fmla="*/ 809469 w 2068643"/>
                <a:gd name="connsiteY17" fmla="*/ 1484027 h 1514007"/>
                <a:gd name="connsiteX18" fmla="*/ 884420 w 2068643"/>
                <a:gd name="connsiteY18" fmla="*/ 1409076 h 1514007"/>
                <a:gd name="connsiteX19" fmla="*/ 1049312 w 2068643"/>
                <a:gd name="connsiteY19" fmla="*/ 1274164 h 1514007"/>
                <a:gd name="connsiteX20" fmla="*/ 1139253 w 2068643"/>
                <a:gd name="connsiteY20" fmla="*/ 1199214 h 1514007"/>
                <a:gd name="connsiteX21" fmla="*/ 1214203 w 2068643"/>
                <a:gd name="connsiteY21" fmla="*/ 1079292 h 1514007"/>
                <a:gd name="connsiteX22" fmla="*/ 1244184 w 2068643"/>
                <a:gd name="connsiteY22" fmla="*/ 1004341 h 1514007"/>
                <a:gd name="connsiteX23" fmla="*/ 1289154 w 2068643"/>
                <a:gd name="connsiteY23" fmla="*/ 854440 h 1514007"/>
                <a:gd name="connsiteX24" fmla="*/ 1304144 w 2068643"/>
                <a:gd name="connsiteY24" fmla="*/ 779489 h 1514007"/>
                <a:gd name="connsiteX25" fmla="*/ 1349115 w 2068643"/>
                <a:gd name="connsiteY25" fmla="*/ 599607 h 1514007"/>
                <a:gd name="connsiteX26" fmla="*/ 1379095 w 2068643"/>
                <a:gd name="connsiteY26" fmla="*/ 494676 h 1514007"/>
                <a:gd name="connsiteX27" fmla="*/ 1409076 w 2068643"/>
                <a:gd name="connsiteY27" fmla="*/ 434715 h 1514007"/>
                <a:gd name="connsiteX28" fmla="*/ 1469036 w 2068643"/>
                <a:gd name="connsiteY28" fmla="*/ 314794 h 1514007"/>
                <a:gd name="connsiteX29" fmla="*/ 1573967 w 2068643"/>
                <a:gd name="connsiteY29" fmla="*/ 299804 h 1514007"/>
                <a:gd name="connsiteX30" fmla="*/ 2068643 w 2068643"/>
                <a:gd name="connsiteY30" fmla="*/ 299804 h 1514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68643" h="1514007">
                  <a:moveTo>
                    <a:pt x="1708879" y="0"/>
                  </a:moveTo>
                  <a:cubicBezTo>
                    <a:pt x="1668905" y="19987"/>
                    <a:pt x="1632178" y="48587"/>
                    <a:pt x="1588958" y="59961"/>
                  </a:cubicBezTo>
                  <a:cubicBezTo>
                    <a:pt x="1535585" y="74007"/>
                    <a:pt x="1479257" y="74951"/>
                    <a:pt x="1424066" y="74951"/>
                  </a:cubicBezTo>
                  <a:cubicBezTo>
                    <a:pt x="1124221" y="74951"/>
                    <a:pt x="824459" y="64958"/>
                    <a:pt x="524656" y="59961"/>
                  </a:cubicBezTo>
                  <a:cubicBezTo>
                    <a:pt x="449659" y="74960"/>
                    <a:pt x="368579" y="81713"/>
                    <a:pt x="299803" y="119922"/>
                  </a:cubicBezTo>
                  <a:cubicBezTo>
                    <a:pt x="189578" y="181159"/>
                    <a:pt x="279555" y="140170"/>
                    <a:pt x="209862" y="209863"/>
                  </a:cubicBezTo>
                  <a:cubicBezTo>
                    <a:pt x="192196" y="227529"/>
                    <a:pt x="168871" y="238574"/>
                    <a:pt x="149902" y="254833"/>
                  </a:cubicBezTo>
                  <a:cubicBezTo>
                    <a:pt x="133806" y="268629"/>
                    <a:pt x="119921" y="284814"/>
                    <a:pt x="104931" y="299804"/>
                  </a:cubicBezTo>
                  <a:cubicBezTo>
                    <a:pt x="74142" y="392170"/>
                    <a:pt x="109357" y="293593"/>
                    <a:pt x="59961" y="404735"/>
                  </a:cubicBezTo>
                  <a:cubicBezTo>
                    <a:pt x="49033" y="429324"/>
                    <a:pt x="39974" y="454702"/>
                    <a:pt x="29981" y="479686"/>
                  </a:cubicBezTo>
                  <a:cubicBezTo>
                    <a:pt x="24984" y="529653"/>
                    <a:pt x="21627" y="579811"/>
                    <a:pt x="14990" y="629587"/>
                  </a:cubicBezTo>
                  <a:cubicBezTo>
                    <a:pt x="11623" y="654842"/>
                    <a:pt x="0" y="679060"/>
                    <a:pt x="0" y="704538"/>
                  </a:cubicBezTo>
                  <a:cubicBezTo>
                    <a:pt x="0" y="839542"/>
                    <a:pt x="2388" y="974858"/>
                    <a:pt x="14990" y="1109273"/>
                  </a:cubicBezTo>
                  <a:cubicBezTo>
                    <a:pt x="22184" y="1186012"/>
                    <a:pt x="105602" y="1245525"/>
                    <a:pt x="134912" y="1304145"/>
                  </a:cubicBezTo>
                  <a:cubicBezTo>
                    <a:pt x="144905" y="1324132"/>
                    <a:pt x="149091" y="1348304"/>
                    <a:pt x="164892" y="1364105"/>
                  </a:cubicBezTo>
                  <a:cubicBezTo>
                    <a:pt x="221440" y="1420653"/>
                    <a:pt x="263035" y="1424380"/>
                    <a:pt x="329784" y="1454046"/>
                  </a:cubicBezTo>
                  <a:cubicBezTo>
                    <a:pt x="454659" y="1509547"/>
                    <a:pt x="315548" y="1462829"/>
                    <a:pt x="494676" y="1514007"/>
                  </a:cubicBezTo>
                  <a:cubicBezTo>
                    <a:pt x="599607" y="1504014"/>
                    <a:pt x="707687" y="1511430"/>
                    <a:pt x="809469" y="1484027"/>
                  </a:cubicBezTo>
                  <a:cubicBezTo>
                    <a:pt x="843586" y="1474842"/>
                    <a:pt x="857830" y="1432342"/>
                    <a:pt x="884420" y="1409076"/>
                  </a:cubicBezTo>
                  <a:cubicBezTo>
                    <a:pt x="937866" y="1362311"/>
                    <a:pt x="994492" y="1319310"/>
                    <a:pt x="1049312" y="1274164"/>
                  </a:cubicBezTo>
                  <a:cubicBezTo>
                    <a:pt x="1079437" y="1249355"/>
                    <a:pt x="1118570" y="1232308"/>
                    <a:pt x="1139253" y="1199214"/>
                  </a:cubicBezTo>
                  <a:cubicBezTo>
                    <a:pt x="1164236" y="1159240"/>
                    <a:pt x="1191854" y="1120797"/>
                    <a:pt x="1214203" y="1079292"/>
                  </a:cubicBezTo>
                  <a:cubicBezTo>
                    <a:pt x="1226960" y="1055600"/>
                    <a:pt x="1234988" y="1029629"/>
                    <a:pt x="1244184" y="1004341"/>
                  </a:cubicBezTo>
                  <a:cubicBezTo>
                    <a:pt x="1265535" y="945626"/>
                    <a:pt x="1276372" y="911961"/>
                    <a:pt x="1289154" y="854440"/>
                  </a:cubicBezTo>
                  <a:cubicBezTo>
                    <a:pt x="1294681" y="829568"/>
                    <a:pt x="1298415" y="804315"/>
                    <a:pt x="1304144" y="779489"/>
                  </a:cubicBezTo>
                  <a:cubicBezTo>
                    <a:pt x="1318042" y="719266"/>
                    <a:pt x="1334125" y="659568"/>
                    <a:pt x="1349115" y="599607"/>
                  </a:cubicBezTo>
                  <a:cubicBezTo>
                    <a:pt x="1356722" y="569180"/>
                    <a:pt x="1366192" y="524783"/>
                    <a:pt x="1379095" y="494676"/>
                  </a:cubicBezTo>
                  <a:cubicBezTo>
                    <a:pt x="1387898" y="474137"/>
                    <a:pt x="1399082" y="454702"/>
                    <a:pt x="1409076" y="434715"/>
                  </a:cubicBezTo>
                  <a:cubicBezTo>
                    <a:pt x="1418869" y="395543"/>
                    <a:pt x="1425355" y="336634"/>
                    <a:pt x="1469036" y="314794"/>
                  </a:cubicBezTo>
                  <a:cubicBezTo>
                    <a:pt x="1500638" y="298993"/>
                    <a:pt x="1538646" y="300687"/>
                    <a:pt x="1573967" y="299804"/>
                  </a:cubicBezTo>
                  <a:cubicBezTo>
                    <a:pt x="1738807" y="295683"/>
                    <a:pt x="1903751" y="299804"/>
                    <a:pt x="2068643" y="299804"/>
                  </a:cubicBezTo>
                </a:path>
              </a:pathLst>
            </a:custGeom>
            <a:solidFill>
              <a:schemeClr val="bg1"/>
            </a:solidFill>
            <a:effectLst>
              <a:glow rad="1130300">
                <a:schemeClr val="accent1">
                  <a:alpha val="1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DB28B382-8796-94E5-9E2B-F337C9521192}"/>
              </a:ext>
            </a:extLst>
          </p:cNvPr>
          <p:cNvSpPr txBox="1"/>
          <p:nvPr/>
        </p:nvSpPr>
        <p:spPr>
          <a:xfrm>
            <a:off x="295573" y="397163"/>
            <a:ext cx="9901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Alterações </a:t>
            </a:r>
            <a:r>
              <a:rPr lang="pt-BR" sz="3600" b="1" u="sng" dirty="0"/>
              <a:t>congênitas</a:t>
            </a:r>
            <a:r>
              <a:rPr lang="pt-BR" sz="3600" b="1" dirty="0"/>
              <a:t> da função – Secreção  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9254836" y="2244436"/>
            <a:ext cx="2697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Mais comuns</a:t>
            </a:r>
          </a:p>
        </p:txBody>
      </p:sp>
      <p:sp>
        <p:nvSpPr>
          <p:cNvPr id="23" name="Seta para baixo 22"/>
          <p:cNvSpPr/>
          <p:nvPr/>
        </p:nvSpPr>
        <p:spPr>
          <a:xfrm rot="3584614">
            <a:off x="9347200" y="2641600"/>
            <a:ext cx="471054" cy="59112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de cantos arredondados 26"/>
          <p:cNvSpPr/>
          <p:nvPr/>
        </p:nvSpPr>
        <p:spPr>
          <a:xfrm>
            <a:off x="9033164" y="2124364"/>
            <a:ext cx="2632363" cy="1376218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/>
          <p:cNvSpPr txBox="1"/>
          <p:nvPr/>
        </p:nvSpPr>
        <p:spPr>
          <a:xfrm>
            <a:off x="7583054" y="4618182"/>
            <a:ext cx="4193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Síndrome de Quebec </a:t>
            </a:r>
            <a:r>
              <a:rPr lang="pt-BR" dirty="0"/>
              <a:t>– aumento de fibrinolítico do granulo alfa</a:t>
            </a:r>
          </a:p>
          <a:p>
            <a:r>
              <a:rPr lang="pt-BR" dirty="0">
                <a:solidFill>
                  <a:srgbClr val="FF0000"/>
                </a:solidFill>
              </a:rPr>
              <a:t>Ausência de resposta com Epinefrina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203200" y="59598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/>
              <a:t>Síndrome da plaqueta cinza </a:t>
            </a:r>
            <a:r>
              <a:rPr lang="pt-BR" dirty="0"/>
              <a:t> </a:t>
            </a:r>
          </a:p>
          <a:p>
            <a:r>
              <a:rPr lang="pt-BR" dirty="0"/>
              <a:t>- deficiência de proteínas nos grânulos alfa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8294255" y="6285652"/>
            <a:ext cx="37776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50" b="1" i="1" dirty="0"/>
              <a:t>FLAUMENHAFT, R. Molecular </a:t>
            </a:r>
            <a:r>
              <a:rPr lang="pt-BR" sz="1050" b="1" i="1" dirty="0" err="1"/>
              <a:t>basis</a:t>
            </a:r>
            <a:r>
              <a:rPr lang="pt-BR" sz="1050" b="1" i="1" dirty="0"/>
              <a:t> of </a:t>
            </a:r>
            <a:r>
              <a:rPr lang="pt-BR" sz="1050" b="1" i="1" dirty="0" err="1"/>
              <a:t>platelet</a:t>
            </a:r>
            <a:r>
              <a:rPr lang="pt-BR" sz="1050" b="1" i="1" dirty="0"/>
              <a:t> granule </a:t>
            </a:r>
            <a:r>
              <a:rPr lang="pt-BR" sz="1050" b="1" i="1" dirty="0" err="1"/>
              <a:t>secretion</a:t>
            </a:r>
            <a:r>
              <a:rPr lang="pt-BR" sz="1050" b="1" i="1" dirty="0"/>
              <a:t>. </a:t>
            </a:r>
          </a:p>
          <a:p>
            <a:r>
              <a:rPr lang="pt-BR" sz="1050" b="1" i="1" dirty="0" err="1"/>
              <a:t>Arterioscler</a:t>
            </a:r>
            <a:r>
              <a:rPr lang="pt-BR" sz="1050" b="1" i="1" dirty="0"/>
              <a:t> Thromb </a:t>
            </a:r>
            <a:r>
              <a:rPr lang="pt-BR" sz="1050" b="1" i="1" dirty="0" err="1"/>
              <a:t>Vasc</a:t>
            </a:r>
            <a:r>
              <a:rPr lang="pt-BR" sz="1050" b="1" i="1" dirty="0"/>
              <a:t> </a:t>
            </a:r>
            <a:r>
              <a:rPr lang="pt-BR" sz="1050" b="1" i="1" dirty="0" err="1"/>
              <a:t>Biol</a:t>
            </a:r>
            <a:r>
              <a:rPr lang="pt-BR" sz="1050" b="1" i="1" dirty="0"/>
              <a:t>, v. 23, n.7, p. 1152-60, 2003.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193964" y="121247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Maior grupo de deficiências do função plaquetária </a:t>
            </a:r>
          </a:p>
          <a:p>
            <a:r>
              <a:rPr lang="pt-BR" dirty="0"/>
              <a:t>causadas por anormalidades na </a:t>
            </a:r>
            <a:r>
              <a:rPr lang="pt-BR" u="sng" dirty="0"/>
              <a:t>transdução de sinal de membrana</a:t>
            </a:r>
            <a:r>
              <a:rPr lang="pt-BR" dirty="0"/>
              <a:t>, vias </a:t>
            </a:r>
            <a:r>
              <a:rPr lang="pt-BR" u="sng" dirty="0"/>
              <a:t>metabólicas</a:t>
            </a:r>
            <a:r>
              <a:rPr lang="pt-BR" dirty="0"/>
              <a:t>, </a:t>
            </a:r>
          </a:p>
          <a:p>
            <a:r>
              <a:rPr lang="pt-BR" u="sng" dirty="0"/>
              <a:t>mecanismos de secreção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175491" y="3121891"/>
            <a:ext cx="284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Storage</a:t>
            </a:r>
            <a:r>
              <a:rPr lang="pt-BR" b="1" dirty="0"/>
              <a:t> pool </a:t>
            </a:r>
            <a:r>
              <a:rPr lang="pt-BR" b="1" dirty="0" err="1"/>
              <a:t>disease</a:t>
            </a:r>
            <a:r>
              <a:rPr lang="pt-BR" b="1" dirty="0"/>
              <a:t> </a:t>
            </a:r>
            <a:r>
              <a:rPr lang="pt-BR" dirty="0"/>
              <a:t>- </a:t>
            </a:r>
          </a:p>
          <a:p>
            <a:r>
              <a:rPr lang="pt-BR" dirty="0"/>
              <a:t>ausência de grânulos alfa e/ou densos</a:t>
            </a:r>
          </a:p>
        </p:txBody>
      </p:sp>
    </p:spTree>
    <p:extLst>
      <p:ext uri="{BB962C8B-B14F-4D97-AF65-F5344CB8AC3E}">
        <p14:creationId xmlns:p14="http://schemas.microsoft.com/office/powerpoint/2010/main" val="25075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8" grpId="0" animBg="1"/>
      <p:bldP spid="39" grpId="0" animBg="1"/>
      <p:bldP spid="21" grpId="0"/>
      <p:bldP spid="23" grpId="0" animBg="1"/>
      <p:bldP spid="27" grpId="0" animBg="1"/>
      <p:bldP spid="28" grpId="0"/>
      <p:bldP spid="29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3F04C7B-E556-20D5-CD81-84D23B6F0B63}"/>
              </a:ext>
            </a:extLst>
          </p:cNvPr>
          <p:cNvSpPr txBox="1"/>
          <p:nvPr/>
        </p:nvSpPr>
        <p:spPr>
          <a:xfrm>
            <a:off x="334644" y="1493498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- Doenças sistêmicas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FD3241F-0AEE-F7A0-9C04-4596C1E74979}"/>
              </a:ext>
            </a:extLst>
          </p:cNvPr>
          <p:cNvSpPr txBox="1"/>
          <p:nvPr/>
        </p:nvSpPr>
        <p:spPr>
          <a:xfrm>
            <a:off x="2304976" y="1893450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000" dirty="0"/>
              <a:t>Insuficiência renal,Uremia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2456929-8D3E-6E96-AB7F-F8AAD7374A83}"/>
              </a:ext>
            </a:extLst>
          </p:cNvPr>
          <p:cNvSpPr txBox="1"/>
          <p:nvPr/>
        </p:nvSpPr>
        <p:spPr>
          <a:xfrm>
            <a:off x="295573" y="397163"/>
            <a:ext cx="7666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Alterações adquiridas da função 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2AE5B56-78BB-9B62-40DB-2B9E7ABCA6B7}"/>
              </a:ext>
            </a:extLst>
          </p:cNvPr>
          <p:cNvSpPr txBox="1"/>
          <p:nvPr/>
        </p:nvSpPr>
        <p:spPr>
          <a:xfrm>
            <a:off x="2304976" y="2276447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000" dirty="0"/>
              <a:t>Doença hepática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605C85B-A8A5-3C4B-E8AE-86E90277126D}"/>
              </a:ext>
            </a:extLst>
          </p:cNvPr>
          <p:cNvSpPr txBox="1"/>
          <p:nvPr/>
        </p:nvSpPr>
        <p:spPr>
          <a:xfrm>
            <a:off x="378631" y="2853283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- Doenças hematológicas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20FEA17-0EAE-27E4-595F-670FB476B7B9}"/>
              </a:ext>
            </a:extLst>
          </p:cNvPr>
          <p:cNvSpPr txBox="1"/>
          <p:nvPr/>
        </p:nvSpPr>
        <p:spPr>
          <a:xfrm>
            <a:off x="2303684" y="3275937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000" dirty="0"/>
              <a:t>Doenças mieloproliferativas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605C85B-A8A5-3C4B-E8AE-86E90277126D}"/>
              </a:ext>
            </a:extLst>
          </p:cNvPr>
          <p:cNvSpPr txBox="1"/>
          <p:nvPr/>
        </p:nvSpPr>
        <p:spPr>
          <a:xfrm>
            <a:off x="401727" y="3809215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- Medicamentos/alimentos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26B9B10B-4CDA-E670-E94E-E8F70ABC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1432" y="4129891"/>
            <a:ext cx="8231113" cy="258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134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4" grpId="0"/>
      <p:bldP spid="25" grpId="0"/>
      <p:bldP spid="26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F67A0244-A31D-0E7F-7F51-EF84B7E2A716}"/>
              </a:ext>
            </a:extLst>
          </p:cNvPr>
          <p:cNvSpPr/>
          <p:nvPr/>
        </p:nvSpPr>
        <p:spPr>
          <a:xfrm>
            <a:off x="3121767" y="2510548"/>
            <a:ext cx="5688632" cy="27363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76200">
            <a:solidFill>
              <a:schemeClr val="bg2">
                <a:lumMod val="5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7D4E953-D1B2-D2F1-8CBF-1FD155630CC9}"/>
              </a:ext>
            </a:extLst>
          </p:cNvPr>
          <p:cNvSpPr txBox="1"/>
          <p:nvPr/>
        </p:nvSpPr>
        <p:spPr>
          <a:xfrm>
            <a:off x="5750059" y="1286412"/>
            <a:ext cx="187220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latin typeface="+mj-lt"/>
              </a:rPr>
              <a:t>ADP, Trombina, Colágeno, TXA2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817C02-B43A-1ED2-97EB-99B32B989905}"/>
              </a:ext>
            </a:extLst>
          </p:cNvPr>
          <p:cNvSpPr txBox="1"/>
          <p:nvPr/>
        </p:nvSpPr>
        <p:spPr>
          <a:xfrm>
            <a:off x="3013755" y="1133290"/>
            <a:ext cx="244827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latin typeface="+mj-lt"/>
              </a:rPr>
              <a:t>Agonistas induzindo ativação plaquetária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45F0E42-D91D-AA2A-7827-17C0A01DDBED}"/>
              </a:ext>
            </a:extLst>
          </p:cNvPr>
          <p:cNvSpPr/>
          <p:nvPr/>
        </p:nvSpPr>
        <p:spPr>
          <a:xfrm>
            <a:off x="5678051" y="2294524"/>
            <a:ext cx="504056" cy="4320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+mj-lt"/>
              </a:rPr>
              <a:t>R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160243C8-7943-623A-6014-4FE37C2050B9}"/>
              </a:ext>
            </a:extLst>
          </p:cNvPr>
          <p:cNvCxnSpPr/>
          <p:nvPr/>
        </p:nvCxnSpPr>
        <p:spPr>
          <a:xfrm>
            <a:off x="5966083" y="1932743"/>
            <a:ext cx="0" cy="5057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6D813A3A-5F4D-A356-B56F-D6F79D982C32}"/>
              </a:ext>
            </a:extLst>
          </p:cNvPr>
          <p:cNvSpPr/>
          <p:nvPr/>
        </p:nvSpPr>
        <p:spPr>
          <a:xfrm>
            <a:off x="5173995" y="3590668"/>
            <a:ext cx="1656184" cy="57432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+mj-lt"/>
              </a:rPr>
              <a:t>Ativação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3A6FFF8-72B0-3AAF-134A-F497FC380822}"/>
              </a:ext>
            </a:extLst>
          </p:cNvPr>
          <p:cNvSpPr/>
          <p:nvPr/>
        </p:nvSpPr>
        <p:spPr>
          <a:xfrm>
            <a:off x="5462027" y="5030829"/>
            <a:ext cx="1224136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err="1">
                <a:solidFill>
                  <a:schemeClr val="tx1"/>
                </a:solidFill>
                <a:latin typeface="+mj-lt"/>
              </a:rPr>
              <a:t>GPIIb-IIIa</a:t>
            </a:r>
            <a:endParaRPr lang="pt-BR" sz="16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2E6D811-74F8-6B42-5C6C-697004196B2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4775" y="6143052"/>
            <a:ext cx="2114550" cy="676275"/>
          </a:xfrm>
          <a:prstGeom prst="rect">
            <a:avLst/>
          </a:prstGeom>
        </p:spPr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4A7FA388-89BE-8E1D-1256-148D298A7FFE}"/>
              </a:ext>
            </a:extLst>
          </p:cNvPr>
          <p:cNvCxnSpPr>
            <a:cxnSpLocks/>
          </p:cNvCxnSpPr>
          <p:nvPr/>
        </p:nvCxnSpPr>
        <p:spPr>
          <a:xfrm>
            <a:off x="6038091" y="5390868"/>
            <a:ext cx="0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00BE33E-B31E-FA1B-DEA7-A0A9A274A108}"/>
              </a:ext>
            </a:extLst>
          </p:cNvPr>
          <p:cNvSpPr txBox="1"/>
          <p:nvPr/>
        </p:nvSpPr>
        <p:spPr>
          <a:xfrm>
            <a:off x="7262227" y="639898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+mj-lt"/>
              </a:rPr>
              <a:t>Agregação plaquetária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2B5AE53-7213-7DE1-8160-18BF8B56646A}"/>
              </a:ext>
            </a:extLst>
          </p:cNvPr>
          <p:cNvSpPr txBox="1"/>
          <p:nvPr/>
        </p:nvSpPr>
        <p:spPr>
          <a:xfrm>
            <a:off x="4021867" y="3205645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latin typeface="+mj-lt"/>
              </a:rPr>
              <a:t>Grânulo</a:t>
            </a:r>
          </a:p>
        </p:txBody>
      </p:sp>
      <p:grpSp>
        <p:nvGrpSpPr>
          <p:cNvPr id="2" name="Agrupar 15">
            <a:extLst>
              <a:ext uri="{FF2B5EF4-FFF2-40B4-BE49-F238E27FC236}">
                <a16:creationId xmlns:a16="http://schemas.microsoft.com/office/drawing/2014/main" id="{4B585548-299A-54D6-6469-BD74D0924E2C}"/>
              </a:ext>
            </a:extLst>
          </p:cNvPr>
          <p:cNvGrpSpPr/>
          <p:nvPr/>
        </p:nvGrpSpPr>
        <p:grpSpPr>
          <a:xfrm>
            <a:off x="4237891" y="2849122"/>
            <a:ext cx="648072" cy="381506"/>
            <a:chOff x="3275856" y="5589240"/>
            <a:chExt cx="648072" cy="381506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6C4D05F3-B187-13C5-2FFB-CA3998B15242}"/>
                </a:ext>
              </a:extLst>
            </p:cNvPr>
            <p:cNvSpPr/>
            <p:nvPr/>
          </p:nvSpPr>
          <p:spPr>
            <a:xfrm>
              <a:off x="3275856" y="5589240"/>
              <a:ext cx="440432" cy="38150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D2019085-8E12-B8C3-9620-99D329E4332C}"/>
                </a:ext>
              </a:extLst>
            </p:cNvPr>
            <p:cNvSpPr txBox="1"/>
            <p:nvPr/>
          </p:nvSpPr>
          <p:spPr>
            <a:xfrm>
              <a:off x="3275856" y="5589240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latin typeface="+mj-lt"/>
                </a:rPr>
                <a:t>ADP</a:t>
              </a:r>
            </a:p>
          </p:txBody>
        </p:sp>
      </p:grpSp>
      <p:sp>
        <p:nvSpPr>
          <p:cNvPr id="19" name="Retângulo 18">
            <a:extLst>
              <a:ext uri="{FF2B5EF4-FFF2-40B4-BE49-F238E27FC236}">
                <a16:creationId xmlns:a16="http://schemas.microsoft.com/office/drawing/2014/main" id="{DCDE1441-D2BC-88E8-71AC-318F10D8A04B}"/>
              </a:ext>
            </a:extLst>
          </p:cNvPr>
          <p:cNvSpPr/>
          <p:nvPr/>
        </p:nvSpPr>
        <p:spPr>
          <a:xfrm>
            <a:off x="6326123" y="3052223"/>
            <a:ext cx="504056" cy="250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+mj-lt"/>
              </a:rPr>
              <a:t>AA</a:t>
            </a:r>
            <a:endParaRPr lang="pt-BR" sz="2000" b="1" baseline="-25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B3B5EFA-E190-81FD-33E7-170999DB0C78}"/>
              </a:ext>
            </a:extLst>
          </p:cNvPr>
          <p:cNvSpPr/>
          <p:nvPr/>
        </p:nvSpPr>
        <p:spPr>
          <a:xfrm>
            <a:off x="8054314" y="2232933"/>
            <a:ext cx="1944217" cy="5094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latin typeface="+mj-lt"/>
              </a:rPr>
              <a:t>Ácido acetil salicílico (AAS)</a:t>
            </a:r>
          </a:p>
        </p:txBody>
      </p:sp>
      <p:grpSp>
        <p:nvGrpSpPr>
          <p:cNvPr id="16" name="Agrupar 20">
            <a:extLst>
              <a:ext uri="{FF2B5EF4-FFF2-40B4-BE49-F238E27FC236}">
                <a16:creationId xmlns:a16="http://schemas.microsoft.com/office/drawing/2014/main" id="{F455A939-0B6A-1325-8BD1-4345783A5BFE}"/>
              </a:ext>
            </a:extLst>
          </p:cNvPr>
          <p:cNvGrpSpPr/>
          <p:nvPr/>
        </p:nvGrpSpPr>
        <p:grpSpPr>
          <a:xfrm>
            <a:off x="7082207" y="2438541"/>
            <a:ext cx="972108" cy="648071"/>
            <a:chOff x="7416316" y="4509120"/>
            <a:chExt cx="972108" cy="648071"/>
          </a:xfrm>
        </p:grpSpPr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C69603BE-2AF1-00E4-8E93-4488AA577ABF}"/>
                </a:ext>
              </a:extLst>
            </p:cNvPr>
            <p:cNvCxnSpPr/>
            <p:nvPr/>
          </p:nvCxnSpPr>
          <p:spPr>
            <a:xfrm>
              <a:off x="7416316" y="4509120"/>
              <a:ext cx="97210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3B7C6139-8415-F400-2D7F-1BD37DE7BFAA}"/>
                </a:ext>
              </a:extLst>
            </p:cNvPr>
            <p:cNvCxnSpPr/>
            <p:nvPr/>
          </p:nvCxnSpPr>
          <p:spPr>
            <a:xfrm>
              <a:off x="7416316" y="4509120"/>
              <a:ext cx="0" cy="6480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71E5FF14-7937-FEDB-EBFC-C344A10484C0}"/>
              </a:ext>
            </a:extLst>
          </p:cNvPr>
          <p:cNvCxnSpPr/>
          <p:nvPr/>
        </p:nvCxnSpPr>
        <p:spPr>
          <a:xfrm>
            <a:off x="6830179" y="3230628"/>
            <a:ext cx="6480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24">
            <a:extLst>
              <a:ext uri="{FF2B5EF4-FFF2-40B4-BE49-F238E27FC236}">
                <a16:creationId xmlns:a16="http://schemas.microsoft.com/office/drawing/2014/main" id="{FEF3F210-CA8C-BAF6-9A01-7D680995012A}"/>
              </a:ext>
            </a:extLst>
          </p:cNvPr>
          <p:cNvSpPr/>
          <p:nvPr/>
        </p:nvSpPr>
        <p:spPr>
          <a:xfrm flipH="1">
            <a:off x="6974465" y="2870588"/>
            <a:ext cx="143746" cy="50405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C9E1AE0F-AB42-45CC-790B-3483FAA8F405}"/>
              </a:ext>
            </a:extLst>
          </p:cNvPr>
          <p:cNvSpPr/>
          <p:nvPr/>
        </p:nvSpPr>
        <p:spPr>
          <a:xfrm>
            <a:off x="7478251" y="3108078"/>
            <a:ext cx="756084" cy="338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+mj-lt"/>
              </a:rPr>
              <a:t>TXA</a:t>
            </a:r>
            <a:r>
              <a:rPr lang="pt-BR" b="1" baseline="-250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43D39E40-8E73-8876-8BCF-046206BFE66E}"/>
              </a:ext>
            </a:extLst>
          </p:cNvPr>
          <p:cNvSpPr/>
          <p:nvPr/>
        </p:nvSpPr>
        <p:spPr>
          <a:xfrm>
            <a:off x="8486363" y="2870588"/>
            <a:ext cx="756084" cy="338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+mj-lt"/>
              </a:rPr>
              <a:t>TXA</a:t>
            </a:r>
            <a:r>
              <a:rPr lang="pt-BR" b="1" baseline="-250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CF6EF53F-8CDD-64E9-DB9C-A75043534573}"/>
              </a:ext>
            </a:extLst>
          </p:cNvPr>
          <p:cNvSpPr/>
          <p:nvPr/>
        </p:nvSpPr>
        <p:spPr>
          <a:xfrm>
            <a:off x="8270338" y="3446652"/>
            <a:ext cx="648073" cy="33857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+mj-lt"/>
              </a:rPr>
              <a:t>TXR</a:t>
            </a:r>
            <a:endParaRPr lang="pt-BR" b="1" baseline="-25000" dirty="0">
              <a:latin typeface="+mj-lt"/>
            </a:endParaRPr>
          </a:p>
        </p:txBody>
      </p: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6EBC0850-348C-58CF-7916-6E0AFFCA7F31}"/>
              </a:ext>
            </a:extLst>
          </p:cNvPr>
          <p:cNvCxnSpPr/>
          <p:nvPr/>
        </p:nvCxnSpPr>
        <p:spPr>
          <a:xfrm flipH="1">
            <a:off x="6830179" y="3612134"/>
            <a:ext cx="1296141" cy="2665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41C59389-1216-5EB6-7BE8-9F7386F00454}"/>
              </a:ext>
            </a:extLst>
          </p:cNvPr>
          <p:cNvSpPr/>
          <p:nvPr/>
        </p:nvSpPr>
        <p:spPr>
          <a:xfrm>
            <a:off x="1861627" y="5174844"/>
            <a:ext cx="1296145" cy="792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err="1">
                <a:solidFill>
                  <a:schemeClr val="tx1"/>
                </a:solidFill>
              </a:rPr>
              <a:t>Prasugrel</a:t>
            </a:r>
            <a:endParaRPr lang="pt-BR" sz="1600" b="1" dirty="0">
              <a:solidFill>
                <a:schemeClr val="tx1"/>
              </a:solidFill>
            </a:endParaRPr>
          </a:p>
          <a:p>
            <a:pPr algn="ctr"/>
            <a:r>
              <a:rPr lang="pt-BR" sz="1600" b="1" dirty="0" err="1">
                <a:solidFill>
                  <a:schemeClr val="tx1"/>
                </a:solidFill>
              </a:rPr>
              <a:t>Clopidogrel</a:t>
            </a:r>
            <a:endParaRPr lang="pt-BR" sz="1600" b="1" dirty="0">
              <a:solidFill>
                <a:schemeClr val="tx1"/>
              </a:solidFill>
            </a:endParaRPr>
          </a:p>
          <a:p>
            <a:pPr algn="ctr"/>
            <a:r>
              <a:rPr lang="pt-BR" sz="1600" b="1" dirty="0" err="1">
                <a:solidFill>
                  <a:schemeClr val="tx1"/>
                </a:solidFill>
              </a:rPr>
              <a:t>Ticlopidina</a:t>
            </a:r>
            <a:endParaRPr lang="pt-BR" sz="1600" b="1" dirty="0">
              <a:solidFill>
                <a:schemeClr val="tx1"/>
              </a:solidFill>
            </a:endParaRP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886EE62A-10FE-50D9-60A9-78857BB7BCBD}"/>
              </a:ext>
            </a:extLst>
          </p:cNvPr>
          <p:cNvSpPr/>
          <p:nvPr/>
        </p:nvSpPr>
        <p:spPr>
          <a:xfrm>
            <a:off x="1861628" y="4382756"/>
            <a:ext cx="1296144" cy="5040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+mj-lt"/>
              </a:rPr>
              <a:t>Metabólitos ativos</a:t>
            </a:r>
          </a:p>
        </p:txBody>
      </p: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6827F38E-3675-6A27-7E0C-5D3D097DB838}"/>
              </a:ext>
            </a:extLst>
          </p:cNvPr>
          <p:cNvCxnSpPr>
            <a:stCxn id="30" idx="0"/>
            <a:endCxn id="31" idx="2"/>
          </p:cNvCxnSpPr>
          <p:nvPr/>
        </p:nvCxnSpPr>
        <p:spPr>
          <a:xfrm flipV="1">
            <a:off x="2509700" y="4886812"/>
            <a:ext cx="0" cy="2880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ângulo 32">
            <a:extLst>
              <a:ext uri="{FF2B5EF4-FFF2-40B4-BE49-F238E27FC236}">
                <a16:creationId xmlns:a16="http://schemas.microsoft.com/office/drawing/2014/main" id="{4E1F1A0D-7213-06F9-77B0-4821F860C7C1}"/>
              </a:ext>
            </a:extLst>
          </p:cNvPr>
          <p:cNvSpPr/>
          <p:nvPr/>
        </p:nvSpPr>
        <p:spPr>
          <a:xfrm>
            <a:off x="3085763" y="3108078"/>
            <a:ext cx="864096" cy="338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+mj-lt"/>
              </a:rPr>
              <a:t>P2Y</a:t>
            </a:r>
            <a:r>
              <a:rPr lang="pt-BR" b="1" baseline="-25000" dirty="0">
                <a:latin typeface="+mj-lt"/>
              </a:rPr>
              <a:t>1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6396FFFF-047C-4BAB-A5F2-EEC339625A68}"/>
              </a:ext>
            </a:extLst>
          </p:cNvPr>
          <p:cNvSpPr/>
          <p:nvPr/>
        </p:nvSpPr>
        <p:spPr>
          <a:xfrm>
            <a:off x="2797731" y="3540126"/>
            <a:ext cx="864096" cy="338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+mj-lt"/>
              </a:rPr>
              <a:t>P2Y</a:t>
            </a:r>
            <a:r>
              <a:rPr lang="pt-BR" b="1" baseline="-25000" dirty="0">
                <a:latin typeface="+mj-lt"/>
              </a:rPr>
              <a:t>12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CBDACD49-2126-2005-EE74-7CC7F4C8E7C3}"/>
              </a:ext>
            </a:extLst>
          </p:cNvPr>
          <p:cNvSpPr/>
          <p:nvPr/>
        </p:nvSpPr>
        <p:spPr>
          <a:xfrm>
            <a:off x="3733835" y="2366532"/>
            <a:ext cx="864096" cy="338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+mj-lt"/>
              </a:rPr>
              <a:t>P2Y</a:t>
            </a:r>
            <a:r>
              <a:rPr lang="pt-BR" b="1" baseline="-25000" dirty="0">
                <a:latin typeface="+mj-lt"/>
              </a:rPr>
              <a:t>12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86534FD1-316E-1735-BD6C-31C6813337CD}"/>
              </a:ext>
            </a:extLst>
          </p:cNvPr>
          <p:cNvSpPr/>
          <p:nvPr/>
        </p:nvSpPr>
        <p:spPr>
          <a:xfrm>
            <a:off x="2509699" y="2604022"/>
            <a:ext cx="720080" cy="338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+mj-lt"/>
              </a:rPr>
              <a:t>ADP</a:t>
            </a:r>
            <a:endParaRPr lang="pt-BR" sz="2000" b="1" baseline="-250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1" name="Agrupar 36">
            <a:extLst>
              <a:ext uri="{FF2B5EF4-FFF2-40B4-BE49-F238E27FC236}">
                <a16:creationId xmlns:a16="http://schemas.microsoft.com/office/drawing/2014/main" id="{D01AA787-7D4C-031C-4939-583139CAF471}"/>
              </a:ext>
            </a:extLst>
          </p:cNvPr>
          <p:cNvGrpSpPr/>
          <p:nvPr/>
        </p:nvGrpSpPr>
        <p:grpSpPr>
          <a:xfrm>
            <a:off x="2293675" y="2905545"/>
            <a:ext cx="1944216" cy="829139"/>
            <a:chOff x="395536" y="511629"/>
            <a:chExt cx="1944216" cy="829139"/>
          </a:xfrm>
        </p:grpSpPr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44652E39-686C-979A-631E-66772F1838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536" y="511629"/>
              <a:ext cx="1944216" cy="3705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ector reto 38">
              <a:extLst>
                <a:ext uri="{FF2B5EF4-FFF2-40B4-BE49-F238E27FC236}">
                  <a16:creationId xmlns:a16="http://schemas.microsoft.com/office/drawing/2014/main" id="{A897D257-48AE-D565-FAAD-A28FB9564C31}"/>
                </a:ext>
              </a:extLst>
            </p:cNvPr>
            <p:cNvCxnSpPr/>
            <p:nvPr/>
          </p:nvCxnSpPr>
          <p:spPr>
            <a:xfrm>
              <a:off x="395536" y="548680"/>
              <a:ext cx="0" cy="7878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>
              <a:extLst>
                <a:ext uri="{FF2B5EF4-FFF2-40B4-BE49-F238E27FC236}">
                  <a16:creationId xmlns:a16="http://schemas.microsoft.com/office/drawing/2014/main" id="{E0B185F8-FC77-53D9-92FE-8C4101B4A2B8}"/>
                </a:ext>
              </a:extLst>
            </p:cNvPr>
            <p:cNvCxnSpPr/>
            <p:nvPr/>
          </p:nvCxnSpPr>
          <p:spPr>
            <a:xfrm>
              <a:off x="395536" y="887254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>
              <a:extLst>
                <a:ext uri="{FF2B5EF4-FFF2-40B4-BE49-F238E27FC236}">
                  <a16:creationId xmlns:a16="http://schemas.microsoft.com/office/drawing/2014/main" id="{03852E16-C6F5-3FA1-6F96-4EC72D0E8179}"/>
                </a:ext>
              </a:extLst>
            </p:cNvPr>
            <p:cNvCxnSpPr/>
            <p:nvPr/>
          </p:nvCxnSpPr>
          <p:spPr>
            <a:xfrm>
              <a:off x="395536" y="1340768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tângulo 41">
            <a:extLst>
              <a:ext uri="{FF2B5EF4-FFF2-40B4-BE49-F238E27FC236}">
                <a16:creationId xmlns:a16="http://schemas.microsoft.com/office/drawing/2014/main" id="{4A6ED9E2-F2BB-DCD7-5BBD-71899CC47032}"/>
              </a:ext>
            </a:extLst>
          </p:cNvPr>
          <p:cNvSpPr/>
          <p:nvPr/>
        </p:nvSpPr>
        <p:spPr>
          <a:xfrm flipH="1">
            <a:off x="2421026" y="3662675"/>
            <a:ext cx="160681" cy="50405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5E86E407-1AE8-6535-0464-A41EB14B05C6}"/>
              </a:ext>
            </a:extLst>
          </p:cNvPr>
          <p:cNvCxnSpPr/>
          <p:nvPr/>
        </p:nvCxnSpPr>
        <p:spPr>
          <a:xfrm flipV="1">
            <a:off x="2509699" y="4094724"/>
            <a:ext cx="0" cy="2880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43">
            <a:extLst>
              <a:ext uri="{FF2B5EF4-FFF2-40B4-BE49-F238E27FC236}">
                <a16:creationId xmlns:a16="http://schemas.microsoft.com/office/drawing/2014/main" id="{1B0E585A-DC21-6795-CB99-9102610D9B91}"/>
              </a:ext>
            </a:extLst>
          </p:cNvPr>
          <p:cNvSpPr/>
          <p:nvPr/>
        </p:nvSpPr>
        <p:spPr>
          <a:xfrm>
            <a:off x="1708784" y="1718460"/>
            <a:ext cx="1296145" cy="7920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chemeClr val="tx1"/>
                </a:solidFill>
              </a:rPr>
              <a:t>Ticagrelor</a:t>
            </a:r>
            <a:endParaRPr lang="pt-BR" b="1" dirty="0">
              <a:solidFill>
                <a:schemeClr val="tx1"/>
              </a:solidFill>
            </a:endParaRPr>
          </a:p>
          <a:p>
            <a:pPr algn="ctr"/>
            <a:r>
              <a:rPr lang="pt-BR" b="1" dirty="0">
                <a:solidFill>
                  <a:schemeClr val="tx1"/>
                </a:solidFill>
              </a:rPr>
              <a:t>Cangrelor</a:t>
            </a:r>
          </a:p>
        </p:txBody>
      </p:sp>
      <p:sp>
        <p:nvSpPr>
          <p:cNvPr id="45" name="Seta: Divisa 44">
            <a:extLst>
              <a:ext uri="{FF2B5EF4-FFF2-40B4-BE49-F238E27FC236}">
                <a16:creationId xmlns:a16="http://schemas.microsoft.com/office/drawing/2014/main" id="{9F9EB627-67AD-F162-FA7A-7119E6F7A90B}"/>
              </a:ext>
            </a:extLst>
          </p:cNvPr>
          <p:cNvSpPr/>
          <p:nvPr/>
        </p:nvSpPr>
        <p:spPr>
          <a:xfrm rot="12852681">
            <a:off x="3335790" y="2177992"/>
            <a:ext cx="432048" cy="253916"/>
          </a:xfrm>
          <a:prstGeom prst="chevron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46" name="Conector de Seta Reta 45">
            <a:extLst>
              <a:ext uri="{FF2B5EF4-FFF2-40B4-BE49-F238E27FC236}">
                <a16:creationId xmlns:a16="http://schemas.microsoft.com/office/drawing/2014/main" id="{D3D18594-839C-106C-C7DA-4D0948B5B185}"/>
              </a:ext>
            </a:extLst>
          </p:cNvPr>
          <p:cNvCxnSpPr>
            <a:cxnSpLocks/>
          </p:cNvCxnSpPr>
          <p:nvPr/>
        </p:nvCxnSpPr>
        <p:spPr>
          <a:xfrm flipH="1" flipV="1">
            <a:off x="4692836" y="3190356"/>
            <a:ext cx="547911" cy="4159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de Seta Reta 46">
            <a:extLst>
              <a:ext uri="{FF2B5EF4-FFF2-40B4-BE49-F238E27FC236}">
                <a16:creationId xmlns:a16="http://schemas.microsoft.com/office/drawing/2014/main" id="{9B5B301E-2B28-DBF3-B707-BF0B5EA4591E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3841846" y="3621551"/>
            <a:ext cx="1332149" cy="25627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>
            <a:extLst>
              <a:ext uri="{FF2B5EF4-FFF2-40B4-BE49-F238E27FC236}">
                <a16:creationId xmlns:a16="http://schemas.microsoft.com/office/drawing/2014/main" id="{41B78043-ABA4-227C-1314-F5733E6B480E}"/>
              </a:ext>
            </a:extLst>
          </p:cNvPr>
          <p:cNvCxnSpPr>
            <a:cxnSpLocks/>
          </p:cNvCxnSpPr>
          <p:nvPr/>
        </p:nvCxnSpPr>
        <p:spPr>
          <a:xfrm flipH="1">
            <a:off x="5961295" y="2893773"/>
            <a:ext cx="4788" cy="6248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>
            <a:extLst>
              <a:ext uri="{FF2B5EF4-FFF2-40B4-BE49-F238E27FC236}">
                <a16:creationId xmlns:a16="http://schemas.microsoft.com/office/drawing/2014/main" id="{535E9F53-B815-2B38-30CA-AF2A3CC4ADA8}"/>
              </a:ext>
            </a:extLst>
          </p:cNvPr>
          <p:cNvCxnSpPr>
            <a:cxnSpLocks/>
          </p:cNvCxnSpPr>
          <p:nvPr/>
        </p:nvCxnSpPr>
        <p:spPr>
          <a:xfrm flipH="1">
            <a:off x="6033303" y="4164991"/>
            <a:ext cx="4788" cy="7938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Agrupar 49">
            <a:extLst>
              <a:ext uri="{FF2B5EF4-FFF2-40B4-BE49-F238E27FC236}">
                <a16:creationId xmlns:a16="http://schemas.microsoft.com/office/drawing/2014/main" id="{6B8EBDF0-82DE-5A7A-91E7-EE2B8DC7BCC5}"/>
              </a:ext>
            </a:extLst>
          </p:cNvPr>
          <p:cNvGrpSpPr/>
          <p:nvPr/>
        </p:nvGrpSpPr>
        <p:grpSpPr>
          <a:xfrm>
            <a:off x="6033303" y="5280968"/>
            <a:ext cx="3613572" cy="901988"/>
            <a:chOff x="4639220" y="4005064"/>
            <a:chExt cx="3613572" cy="901988"/>
          </a:xfrm>
        </p:grpSpPr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A83C25A2-FF99-996A-408A-09F819FEA48A}"/>
                </a:ext>
              </a:extLst>
            </p:cNvPr>
            <p:cNvSpPr/>
            <p:nvPr/>
          </p:nvSpPr>
          <p:spPr>
            <a:xfrm>
              <a:off x="6956647" y="4005064"/>
              <a:ext cx="1296145" cy="2539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 dirty="0" err="1">
                  <a:solidFill>
                    <a:schemeClr val="tx1"/>
                  </a:solidFill>
                </a:rPr>
                <a:t>Abciximabe</a:t>
              </a:r>
              <a:endParaRPr lang="pt-BR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8B3B86DC-0279-C436-C30B-F8981B0CFF2C}"/>
                </a:ext>
              </a:extLst>
            </p:cNvPr>
            <p:cNvSpPr/>
            <p:nvPr/>
          </p:nvSpPr>
          <p:spPr>
            <a:xfrm>
              <a:off x="6948264" y="4653136"/>
              <a:ext cx="1296145" cy="25391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 dirty="0" err="1"/>
                <a:t>Tirofiban</a:t>
              </a:r>
              <a:endParaRPr lang="pt-BR" sz="1600" b="1" dirty="0"/>
            </a:p>
          </p:txBody>
        </p:sp>
        <p:sp>
          <p:nvSpPr>
            <p:cNvPr id="54" name="Colchete Esquerdo 53">
              <a:extLst>
                <a:ext uri="{FF2B5EF4-FFF2-40B4-BE49-F238E27FC236}">
                  <a16:creationId xmlns:a16="http://schemas.microsoft.com/office/drawing/2014/main" id="{4F16B108-944B-A74C-A7BC-79DDF8AD5867}"/>
                </a:ext>
              </a:extLst>
            </p:cNvPr>
            <p:cNvSpPr/>
            <p:nvPr/>
          </p:nvSpPr>
          <p:spPr>
            <a:xfrm>
              <a:off x="6668270" y="4005064"/>
              <a:ext cx="279995" cy="901988"/>
            </a:xfrm>
            <a:prstGeom prst="leftBracke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A1813C5E-034B-1CE5-C829-C43DC16C12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39220" y="4437112"/>
              <a:ext cx="20290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tângulo 55">
            <a:extLst>
              <a:ext uri="{FF2B5EF4-FFF2-40B4-BE49-F238E27FC236}">
                <a16:creationId xmlns:a16="http://schemas.microsoft.com/office/drawing/2014/main" id="{CA6425A5-3FFF-A576-1FDB-763E78D27B8C}"/>
              </a:ext>
            </a:extLst>
          </p:cNvPr>
          <p:cNvSpPr/>
          <p:nvPr/>
        </p:nvSpPr>
        <p:spPr>
          <a:xfrm flipH="1">
            <a:off x="5966083" y="5534884"/>
            <a:ext cx="160681" cy="50405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0" name="Agrupar 56">
            <a:extLst>
              <a:ext uri="{FF2B5EF4-FFF2-40B4-BE49-F238E27FC236}">
                <a16:creationId xmlns:a16="http://schemas.microsoft.com/office/drawing/2014/main" id="{CCDBE729-0545-98A1-EAD0-228B1B7DDB3D}"/>
              </a:ext>
            </a:extLst>
          </p:cNvPr>
          <p:cNvGrpSpPr/>
          <p:nvPr/>
        </p:nvGrpSpPr>
        <p:grpSpPr>
          <a:xfrm>
            <a:off x="8054314" y="3238798"/>
            <a:ext cx="1008113" cy="351870"/>
            <a:chOff x="6660231" y="2789098"/>
            <a:chExt cx="1008113" cy="351870"/>
          </a:xfrm>
        </p:grpSpPr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8E9F581D-CCC4-265C-87A6-E0A6C491016B}"/>
                </a:ext>
              </a:extLst>
            </p:cNvPr>
            <p:cNvCxnSpPr>
              <a:cxnSpLocks/>
            </p:cNvCxnSpPr>
            <p:nvPr/>
          </p:nvCxnSpPr>
          <p:spPr>
            <a:xfrm>
              <a:off x="6660231" y="2789098"/>
              <a:ext cx="100811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7B6377B3-CFDA-E5F1-E379-5EF7F5192F6F}"/>
                </a:ext>
              </a:extLst>
            </p:cNvPr>
            <p:cNvCxnSpPr/>
            <p:nvPr/>
          </p:nvCxnSpPr>
          <p:spPr>
            <a:xfrm>
              <a:off x="7668344" y="2789098"/>
              <a:ext cx="0" cy="3518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de Seta Reta 59">
              <a:extLst>
                <a:ext uri="{FF2B5EF4-FFF2-40B4-BE49-F238E27FC236}">
                  <a16:creationId xmlns:a16="http://schemas.microsoft.com/office/drawing/2014/main" id="{6A2FCA6B-AB7F-69DF-6795-2D6193099019}"/>
                </a:ext>
              </a:extLst>
            </p:cNvPr>
            <p:cNvCxnSpPr/>
            <p:nvPr/>
          </p:nvCxnSpPr>
          <p:spPr>
            <a:xfrm flipH="1">
              <a:off x="7416316" y="3140968"/>
              <a:ext cx="25202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Agrupar 60">
            <a:extLst>
              <a:ext uri="{FF2B5EF4-FFF2-40B4-BE49-F238E27FC236}">
                <a16:creationId xmlns:a16="http://schemas.microsoft.com/office/drawing/2014/main" id="{AB0279FB-5BAA-F6AF-335C-E371FBDB6E52}"/>
              </a:ext>
            </a:extLst>
          </p:cNvPr>
          <p:cNvGrpSpPr/>
          <p:nvPr/>
        </p:nvGrpSpPr>
        <p:grpSpPr>
          <a:xfrm>
            <a:off x="7957481" y="1123153"/>
            <a:ext cx="2114545" cy="927212"/>
            <a:chOff x="6563398" y="701588"/>
            <a:chExt cx="2114545" cy="927212"/>
          </a:xfrm>
        </p:grpSpPr>
        <p:sp>
          <p:nvSpPr>
            <p:cNvPr id="62" name="Balão de Fala: Retângulo 61">
              <a:extLst>
                <a:ext uri="{FF2B5EF4-FFF2-40B4-BE49-F238E27FC236}">
                  <a16:creationId xmlns:a16="http://schemas.microsoft.com/office/drawing/2014/main" id="{F4602A52-6485-0E90-8A6A-5D85BFA442FB}"/>
                </a:ext>
              </a:extLst>
            </p:cNvPr>
            <p:cNvSpPr/>
            <p:nvPr/>
          </p:nvSpPr>
          <p:spPr>
            <a:xfrm>
              <a:off x="6588224" y="701588"/>
              <a:ext cx="2016219" cy="927212"/>
            </a:xfrm>
            <a:prstGeom prst="wedgeRectCallout">
              <a:avLst>
                <a:gd name="adj1" fmla="val -16647"/>
                <a:gd name="adj2" fmla="val 65534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48368355-C0AC-57CE-6FAC-F052731786AC}"/>
                </a:ext>
              </a:extLst>
            </p:cNvPr>
            <p:cNvSpPr txBox="1"/>
            <p:nvPr/>
          </p:nvSpPr>
          <p:spPr>
            <a:xfrm>
              <a:off x="6563398" y="709176"/>
              <a:ext cx="21145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latin typeface="+mj-lt"/>
                </a:rPr>
                <a:t>Acetila </a:t>
              </a:r>
              <a:r>
                <a:rPr lang="pt-BR" sz="1200" b="1" u="sng" dirty="0">
                  <a:latin typeface="+mj-lt"/>
                </a:rPr>
                <a:t>irreversivelmente</a:t>
              </a:r>
              <a:r>
                <a:rPr lang="pt-BR" sz="1200" b="1" dirty="0">
                  <a:latin typeface="+mj-lt"/>
                </a:rPr>
                <a:t> o resíduo 529 da COX1 tornando-a inacessível ao AA</a:t>
              </a:r>
            </a:p>
          </p:txBody>
        </p:sp>
      </p:grp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3B089932-5828-C02C-3790-D01891B6F826}"/>
              </a:ext>
            </a:extLst>
          </p:cNvPr>
          <p:cNvSpPr txBox="1"/>
          <p:nvPr/>
        </p:nvSpPr>
        <p:spPr>
          <a:xfrm>
            <a:off x="-27688" y="397163"/>
            <a:ext cx="11194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Alterações adquiridas da função  drogas </a:t>
            </a:r>
            <a:r>
              <a:rPr lang="pt-BR" sz="3200" b="1" dirty="0" err="1"/>
              <a:t>Anti-agregantes</a:t>
            </a:r>
            <a:r>
              <a:rPr lang="pt-BR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91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5" grpId="0" animBg="1"/>
      <p:bldP spid="30" grpId="0" animBg="1"/>
      <p:bldP spid="31" grpId="0" animBg="1"/>
      <p:bldP spid="35" grpId="0" animBg="1"/>
      <p:bldP spid="42" grpId="0" animBg="1"/>
      <p:bldP spid="44" grpId="0" animBg="1"/>
      <p:bldP spid="45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4AF2D182-EEB6-C132-C294-A9148D396C2E}"/>
              </a:ext>
            </a:extLst>
          </p:cNvPr>
          <p:cNvSpPr/>
          <p:nvPr/>
        </p:nvSpPr>
        <p:spPr>
          <a:xfrm>
            <a:off x="2038240" y="1511876"/>
            <a:ext cx="7156710" cy="4248472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             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>
              <a:solidFill>
                <a:schemeClr val="tx1"/>
              </a:solidFill>
            </a:endParaRPr>
          </a:p>
          <a:p>
            <a:r>
              <a:rPr lang="pt-BR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pt-BR" dirty="0">
              <a:solidFill>
                <a:schemeClr val="tx1"/>
              </a:solidFill>
            </a:endParaRPr>
          </a:p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B21A971-E97D-0D87-EBE6-E357FD062DCA}"/>
              </a:ext>
            </a:extLst>
          </p:cNvPr>
          <p:cNvSpPr txBox="1"/>
          <p:nvPr/>
        </p:nvSpPr>
        <p:spPr>
          <a:xfrm>
            <a:off x="2426198" y="1664664"/>
            <a:ext cx="61485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Drogas anti-inflamatórias , analgésicas, antipiréticas,  </a:t>
            </a:r>
          </a:p>
          <a:p>
            <a:pPr algn="ctr"/>
            <a:r>
              <a:rPr lang="pt-BR" dirty="0"/>
              <a:t>NÃO ESTEROIDAIS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t-BR" dirty="0"/>
          </a:p>
          <a:p>
            <a:pPr algn="ctr"/>
            <a:endParaRPr lang="pt-BR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ACD4FA2-D35B-A180-174E-1ED0A13241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2163663"/>
              </p:ext>
            </p:extLst>
          </p:nvPr>
        </p:nvGraphicFramePr>
        <p:xfrm>
          <a:off x="2066158" y="2240728"/>
          <a:ext cx="4970171" cy="3271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tângulo 6">
            <a:extLst>
              <a:ext uri="{FF2B5EF4-FFF2-40B4-BE49-F238E27FC236}">
                <a16:creationId xmlns:a16="http://schemas.microsoft.com/office/drawing/2014/main" id="{6119163A-71DC-7786-A9FD-767D4F0DD84B}"/>
              </a:ext>
            </a:extLst>
          </p:cNvPr>
          <p:cNvSpPr/>
          <p:nvPr/>
        </p:nvSpPr>
        <p:spPr>
          <a:xfrm>
            <a:off x="7250734" y="3104824"/>
            <a:ext cx="1324062" cy="693947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+mj-lt"/>
              </a:rPr>
              <a:t>COX1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277013A-D08B-3E55-0D95-05B0AF62D534}"/>
              </a:ext>
            </a:extLst>
          </p:cNvPr>
          <p:cNvSpPr txBox="1"/>
          <p:nvPr/>
        </p:nvSpPr>
        <p:spPr>
          <a:xfrm>
            <a:off x="6893358" y="4040928"/>
            <a:ext cx="2880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+mj-lt"/>
              </a:rPr>
              <a:t>      Reversivelmente</a:t>
            </a:r>
          </a:p>
          <a:p>
            <a:endParaRPr lang="pt-BR" b="1" dirty="0">
              <a:latin typeface="+mj-lt"/>
            </a:endParaRPr>
          </a:p>
          <a:p>
            <a:r>
              <a:rPr lang="pt-BR" b="1" dirty="0">
                <a:latin typeface="+mj-lt"/>
              </a:rPr>
              <a:t>  efeito </a:t>
            </a:r>
            <a:r>
              <a:rPr lang="pt-BR" b="1" dirty="0" err="1">
                <a:latin typeface="+mj-lt"/>
              </a:rPr>
              <a:t>anti</a:t>
            </a:r>
            <a:r>
              <a:rPr lang="pt-BR" b="1" dirty="0">
                <a:latin typeface="+mj-lt"/>
              </a:rPr>
              <a:t> -</a:t>
            </a:r>
            <a:r>
              <a:rPr lang="pt-BR" b="1" dirty="0" err="1">
                <a:latin typeface="+mj-lt"/>
              </a:rPr>
              <a:t>agregante</a:t>
            </a:r>
            <a:endParaRPr lang="pt-BR" b="1" dirty="0">
              <a:latin typeface="+mj-lt"/>
            </a:endParaRPr>
          </a:p>
          <a:p>
            <a:r>
              <a:rPr lang="pt-BR" b="1" dirty="0">
                <a:latin typeface="+mj-lt"/>
              </a:rPr>
              <a:t>          &lt;4 horas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8C3C57B-7440-C300-8496-1AF591C7CCBC}"/>
              </a:ext>
            </a:extLst>
          </p:cNvPr>
          <p:cNvSpPr txBox="1"/>
          <p:nvPr/>
        </p:nvSpPr>
        <p:spPr>
          <a:xfrm>
            <a:off x="7050890" y="6633216"/>
            <a:ext cx="28027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1" dirty="0" err="1">
                <a:latin typeface="+mj-lt"/>
              </a:rPr>
              <a:t>Semin</a:t>
            </a:r>
            <a:r>
              <a:rPr lang="pt-BR" sz="1000" b="1" dirty="0">
                <a:latin typeface="+mj-lt"/>
              </a:rPr>
              <a:t> </a:t>
            </a:r>
            <a:r>
              <a:rPr lang="pt-BR" sz="1000" b="1" dirty="0" err="1">
                <a:latin typeface="+mj-lt"/>
              </a:rPr>
              <a:t>Thromb</a:t>
            </a:r>
            <a:r>
              <a:rPr lang="pt-BR" sz="1000" b="1" dirty="0">
                <a:latin typeface="+mj-lt"/>
              </a:rPr>
              <a:t> </a:t>
            </a:r>
            <a:r>
              <a:rPr lang="pt-BR" sz="1000" b="1" dirty="0" err="1">
                <a:latin typeface="+mj-lt"/>
              </a:rPr>
              <a:t>Hemost</a:t>
            </a:r>
            <a:r>
              <a:rPr lang="pt-BR" sz="1000" b="1" dirty="0">
                <a:latin typeface="+mj-lt"/>
              </a:rPr>
              <a:t> 2012;38:865–883.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B089932-5828-C02C-3790-D01891B6F826}"/>
              </a:ext>
            </a:extLst>
          </p:cNvPr>
          <p:cNvSpPr txBox="1"/>
          <p:nvPr/>
        </p:nvSpPr>
        <p:spPr>
          <a:xfrm>
            <a:off x="-27688" y="397163"/>
            <a:ext cx="11194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Alterações adquiridas da função  drogas </a:t>
            </a:r>
            <a:r>
              <a:rPr lang="pt-BR" sz="3200" b="1" dirty="0" err="1"/>
              <a:t>Anti-agregantes</a:t>
            </a:r>
            <a:r>
              <a:rPr lang="pt-BR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75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Graphic spid="6" grpId="0">
        <p:bldAsOne/>
      </p:bldGraphic>
      <p:bldGraphic spid="6" grpId="1">
        <p:bldAsOne/>
      </p:bldGraphic>
      <p:bldP spid="7" grpId="0" animBg="1"/>
      <p:bldP spid="7" grpId="1" animBg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CaixaDeTexto 1026">
            <a:extLst>
              <a:ext uri="{FF2B5EF4-FFF2-40B4-BE49-F238E27FC236}">
                <a16:creationId xmlns:a16="http://schemas.microsoft.com/office/drawing/2014/main" id="{417C8EF7-D05B-C38E-3E90-120D654DA3F9}"/>
              </a:ext>
            </a:extLst>
          </p:cNvPr>
          <p:cNvSpPr txBox="1"/>
          <p:nvPr/>
        </p:nvSpPr>
        <p:spPr>
          <a:xfrm>
            <a:off x="10115667" y="1965224"/>
            <a:ext cx="124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ADP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E7958A1C-9A6C-7019-1D83-02164F38DC64}"/>
              </a:ext>
            </a:extLst>
          </p:cNvPr>
          <p:cNvSpPr txBox="1"/>
          <p:nvPr/>
        </p:nvSpPr>
        <p:spPr>
          <a:xfrm>
            <a:off x="9994401" y="2999228"/>
            <a:ext cx="1098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TXA2</a:t>
            </a:r>
          </a:p>
        </p:txBody>
      </p:sp>
      <p:sp>
        <p:nvSpPr>
          <p:cNvPr id="1035" name="CaixaDeTexto 1034">
            <a:extLst>
              <a:ext uri="{FF2B5EF4-FFF2-40B4-BE49-F238E27FC236}">
                <a16:creationId xmlns:a16="http://schemas.microsoft.com/office/drawing/2014/main" id="{4310B8F2-7D24-D3D7-38D3-EB43AAFB9AA5}"/>
              </a:ext>
            </a:extLst>
          </p:cNvPr>
          <p:cNvSpPr txBox="1"/>
          <p:nvPr/>
        </p:nvSpPr>
        <p:spPr>
          <a:xfrm>
            <a:off x="9788577" y="4410333"/>
            <a:ext cx="156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Colágeno</a:t>
            </a:r>
          </a:p>
        </p:txBody>
      </p:sp>
      <p:sp>
        <p:nvSpPr>
          <p:cNvPr id="1057" name="Retângulo 1056">
            <a:extLst>
              <a:ext uri="{FF2B5EF4-FFF2-40B4-BE49-F238E27FC236}">
                <a16:creationId xmlns:a16="http://schemas.microsoft.com/office/drawing/2014/main" id="{7EFC00A8-38A1-18D5-8B29-137965EAFFAD}"/>
              </a:ext>
            </a:extLst>
          </p:cNvPr>
          <p:cNvSpPr/>
          <p:nvPr/>
        </p:nvSpPr>
        <p:spPr>
          <a:xfrm>
            <a:off x="9863304" y="1641415"/>
            <a:ext cx="2122655" cy="5104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61" name="Retângulo 1060">
            <a:extLst>
              <a:ext uri="{FF2B5EF4-FFF2-40B4-BE49-F238E27FC236}">
                <a16:creationId xmlns:a16="http://schemas.microsoft.com/office/drawing/2014/main" id="{E1F505FB-EE0D-091B-5196-B7FA2E26CC22}"/>
              </a:ext>
            </a:extLst>
          </p:cNvPr>
          <p:cNvSpPr/>
          <p:nvPr/>
        </p:nvSpPr>
        <p:spPr>
          <a:xfrm>
            <a:off x="10634280" y="4410333"/>
            <a:ext cx="654971" cy="749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4" name="CaixaDeTexto 123"/>
          <p:cNvSpPr txBox="1"/>
          <p:nvPr/>
        </p:nvSpPr>
        <p:spPr>
          <a:xfrm>
            <a:off x="1" y="471052"/>
            <a:ext cx="1103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Como </a:t>
            </a:r>
            <a:r>
              <a:rPr lang="pt-BR" sz="3200" b="1" u="sng" dirty="0"/>
              <a:t>investigar</a:t>
            </a:r>
            <a:r>
              <a:rPr lang="pt-BR" sz="3200" b="1" dirty="0"/>
              <a:t> laboratorialmente a função das plaquetas </a:t>
            </a:r>
          </a:p>
        </p:txBody>
      </p:sp>
      <p:sp>
        <p:nvSpPr>
          <p:cNvPr id="125" name="CaixaDeTexto 124"/>
          <p:cNvSpPr txBox="1"/>
          <p:nvPr/>
        </p:nvSpPr>
        <p:spPr>
          <a:xfrm>
            <a:off x="1413163" y="2863273"/>
            <a:ext cx="151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Testes</a:t>
            </a:r>
          </a:p>
        </p:txBody>
      </p:sp>
      <p:sp>
        <p:nvSpPr>
          <p:cNvPr id="137" name="CaixaDeTexto 136"/>
          <p:cNvSpPr txBox="1"/>
          <p:nvPr/>
        </p:nvSpPr>
        <p:spPr>
          <a:xfrm>
            <a:off x="2964873" y="2364509"/>
            <a:ext cx="175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400" dirty="0"/>
              <a:t> Triagem</a:t>
            </a:r>
          </a:p>
        </p:txBody>
      </p:sp>
      <p:sp>
        <p:nvSpPr>
          <p:cNvPr id="138" name="CaixaDeTexto 137"/>
          <p:cNvSpPr txBox="1"/>
          <p:nvPr/>
        </p:nvSpPr>
        <p:spPr>
          <a:xfrm>
            <a:off x="2914079" y="3440519"/>
            <a:ext cx="2812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400" dirty="0"/>
              <a:t> Confirmatórios</a:t>
            </a:r>
          </a:p>
        </p:txBody>
      </p:sp>
    </p:spTree>
    <p:extLst>
      <p:ext uri="{BB962C8B-B14F-4D97-AF65-F5344CB8AC3E}">
        <p14:creationId xmlns:p14="http://schemas.microsoft.com/office/powerpoint/2010/main" val="25075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37" grpId="0"/>
      <p:bldP spid="1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8A19828-61C7-177B-7F41-C7CBC658F8AC}"/>
              </a:ext>
            </a:extLst>
          </p:cNvPr>
          <p:cNvSpPr txBox="1"/>
          <p:nvPr/>
        </p:nvSpPr>
        <p:spPr>
          <a:xfrm>
            <a:off x="827584" y="1790832"/>
            <a:ext cx="7632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Microscopia óptica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5835BE1-941B-F8E5-FBD3-6E0B2A735871}"/>
              </a:ext>
            </a:extLst>
          </p:cNvPr>
          <p:cNvSpPr txBox="1"/>
          <p:nvPr/>
        </p:nvSpPr>
        <p:spPr>
          <a:xfrm>
            <a:off x="850442" y="3654983"/>
            <a:ext cx="7632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Tempo de sangramento (TS)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F3F0FD9-ECB7-CAFC-44C1-AAD815C85B35}"/>
              </a:ext>
            </a:extLst>
          </p:cNvPr>
          <p:cNvSpPr txBox="1"/>
          <p:nvPr/>
        </p:nvSpPr>
        <p:spPr>
          <a:xfrm>
            <a:off x="850441" y="2801928"/>
            <a:ext cx="10422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Contagem do número de plaquetas do sangue periférico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F3211F1-2EA8-D00F-E799-98754AF8B519}"/>
              </a:ext>
            </a:extLst>
          </p:cNvPr>
          <p:cNvSpPr txBox="1"/>
          <p:nvPr/>
        </p:nvSpPr>
        <p:spPr>
          <a:xfrm>
            <a:off x="827584" y="4572690"/>
            <a:ext cx="7632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Analisador de Função Plaquetária (PFA)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ADAEF27-7061-0E63-F811-B53028F44DA3}"/>
              </a:ext>
            </a:extLst>
          </p:cNvPr>
          <p:cNvSpPr txBox="1"/>
          <p:nvPr/>
        </p:nvSpPr>
        <p:spPr>
          <a:xfrm>
            <a:off x="827584" y="5442426"/>
            <a:ext cx="7632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Retração do coágulo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0A3A5F2-BB5A-A611-4ED4-2E93253FFEC7}"/>
              </a:ext>
            </a:extLst>
          </p:cNvPr>
          <p:cNvSpPr txBox="1"/>
          <p:nvPr/>
        </p:nvSpPr>
        <p:spPr>
          <a:xfrm>
            <a:off x="295573" y="397163"/>
            <a:ext cx="10196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Testes de </a:t>
            </a:r>
            <a:r>
              <a:rPr lang="pt-BR" sz="3600" b="1" u="sng" dirty="0"/>
              <a:t>triagem</a:t>
            </a:r>
            <a:r>
              <a:rPr lang="pt-BR" sz="3600" b="1" dirty="0"/>
              <a:t> para detecção de plaquetopatia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A4F344F-B8A4-AF45-A9C8-1EF8341E0B3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521" y="1714801"/>
            <a:ext cx="557044" cy="51507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5E52123-48B8-F4D2-8BCA-471E9B8D12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96128" y="1323886"/>
            <a:ext cx="2102563" cy="155892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EB1E1CA-8F2C-29AA-19FD-CC9BE2367C5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8683" y="1370597"/>
            <a:ext cx="1900487" cy="145580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C894CAC-3CF5-90F1-669E-57DBA037DBB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6369" y="3701848"/>
            <a:ext cx="506431" cy="51443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DA15785-0627-6FDA-6CF2-C28538CE038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984" y="4549308"/>
            <a:ext cx="502344" cy="510286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0C35F2D3-BAD3-8589-9DE0-17ACCBC1C9D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1452" y="5391870"/>
            <a:ext cx="609056" cy="563169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B2F325FC-840E-4686-E0F6-D4F03F4F6CC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6506" y="2819583"/>
            <a:ext cx="527821" cy="488054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76799" y="3297382"/>
            <a:ext cx="1585027" cy="114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5" descr="pfasca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47906" y="3913838"/>
            <a:ext cx="1155203" cy="1535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76127" y="3906976"/>
            <a:ext cx="1356728" cy="147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75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0A3A5F2-BB5A-A611-4ED4-2E93253FFEC7}"/>
              </a:ext>
            </a:extLst>
          </p:cNvPr>
          <p:cNvSpPr txBox="1"/>
          <p:nvPr/>
        </p:nvSpPr>
        <p:spPr>
          <a:xfrm>
            <a:off x="295573" y="397163"/>
            <a:ext cx="7666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Testes confirmatórios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956895B-A24A-DEBD-AE30-F9B0198D7975}"/>
              </a:ext>
            </a:extLst>
          </p:cNvPr>
          <p:cNvSpPr txBox="1"/>
          <p:nvPr/>
        </p:nvSpPr>
        <p:spPr>
          <a:xfrm>
            <a:off x="736762" y="1799489"/>
            <a:ext cx="1113289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Agregação plaquetária por transmissão de luz  (LTA) ou sistema óptico</a:t>
            </a:r>
            <a:endParaRPr lang="pt-BR" b="1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 marL="285750" indent="-285750">
              <a:defRPr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                                                                                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Agregação plaquetária por Impedância (resistência de passagem de corrente elétrica)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t-BR" sz="2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Luminescência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C6F2124-A5E1-B0E7-C03D-48684ADF8FF9}"/>
              </a:ext>
            </a:extLst>
          </p:cNvPr>
          <p:cNvSpPr txBox="1"/>
          <p:nvPr/>
        </p:nvSpPr>
        <p:spPr>
          <a:xfrm>
            <a:off x="735526" y="3867214"/>
            <a:ext cx="426134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Citometria de fluxo</a:t>
            </a:r>
            <a:endParaRPr lang="pt-BR" b="1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 marL="285750" indent="-285750">
              <a:defRPr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                                                   </a:t>
            </a:r>
            <a:endParaRPr lang="pt-BR" sz="2000" b="1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t-BR" sz="2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Testes bioquímicos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t-BR" sz="2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Microscopia eletrônica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t-BR" sz="2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Genéticos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t-BR" sz="2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t-BR" sz="2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endParaRPr lang="pt-BR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12408"/>
          <a:stretch>
            <a:fillRect/>
          </a:stretch>
        </p:blipFill>
        <p:spPr bwMode="auto">
          <a:xfrm>
            <a:off x="667778" y="3145703"/>
            <a:ext cx="7258772" cy="322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tângulo 19"/>
          <p:cNvSpPr/>
          <p:nvPr/>
        </p:nvSpPr>
        <p:spPr>
          <a:xfrm>
            <a:off x="9662091" y="6611779"/>
            <a:ext cx="22445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b="1" cap="all" dirty="0">
                <a:solidFill>
                  <a:schemeClr val="bg2">
                    <a:lumMod val="25000"/>
                  </a:schemeClr>
                </a:solidFill>
              </a:rPr>
              <a:t>PLATELETS 2019, VOL. 30, NO. 1, 81-87</a:t>
            </a:r>
            <a:endParaRPr lang="pt-BR" sz="1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9632496" y="6375872"/>
            <a:ext cx="21467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b="1" dirty="0">
                <a:solidFill>
                  <a:schemeClr val="bg2">
                    <a:lumMod val="25000"/>
                  </a:schemeClr>
                </a:solidFill>
              </a:rPr>
              <a:t>Int J Lab Hematol. 2019;41:13 3–14 0</a:t>
            </a:r>
            <a:endParaRPr lang="pt-BR" sz="1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2" name="Picture 2" descr="Multiplate Analyzer - Diapharma">
            <a:extLst>
              <a:ext uri="{FF2B5EF4-FFF2-40B4-BE49-F238E27FC236}">
                <a16:creationId xmlns:a16="http://schemas.microsoft.com/office/drawing/2014/main" id="{6A0A47DA-8051-4E72-8538-ED3B339C0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323" y="3637061"/>
            <a:ext cx="2222732" cy="281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Multiplate Analyzer | Thoracic Key">
            <a:extLst>
              <a:ext uri="{FF2B5EF4-FFF2-40B4-BE49-F238E27FC236}">
                <a16:creationId xmlns:a16="http://schemas.microsoft.com/office/drawing/2014/main" id="{F74A9547-7A83-48ED-BFC6-48CBD99FA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302" y="5833495"/>
            <a:ext cx="584758" cy="71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 25"/>
          <p:cNvSpPr/>
          <p:nvPr/>
        </p:nvSpPr>
        <p:spPr>
          <a:xfrm>
            <a:off x="1902691" y="4414982"/>
            <a:ext cx="4378036" cy="498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/>
          <p:cNvSpPr/>
          <p:nvPr/>
        </p:nvSpPr>
        <p:spPr>
          <a:xfrm>
            <a:off x="2096656" y="4304095"/>
            <a:ext cx="4359563" cy="55418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Não é recomendado para diagnóstico de distúrbios hemorrágicos</a:t>
            </a:r>
          </a:p>
        </p:txBody>
      </p:sp>
    </p:spTree>
    <p:extLst>
      <p:ext uri="{BB962C8B-B14F-4D97-AF65-F5344CB8AC3E}">
        <p14:creationId xmlns:p14="http://schemas.microsoft.com/office/powerpoint/2010/main" val="25075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2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3B02432-7388-B62C-4B5A-A5A25802DB9C}"/>
              </a:ext>
            </a:extLst>
          </p:cNvPr>
          <p:cNvSpPr txBox="1"/>
          <p:nvPr/>
        </p:nvSpPr>
        <p:spPr>
          <a:xfrm>
            <a:off x="295572" y="397163"/>
            <a:ext cx="10092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Teste </a:t>
            </a:r>
            <a:r>
              <a:rPr lang="pt-BR" sz="3600" b="1" u="sng" dirty="0"/>
              <a:t>confirmatório</a:t>
            </a:r>
            <a:r>
              <a:rPr lang="pt-BR" sz="3600" b="1" dirty="0"/>
              <a:t> – Sistema óptico (LTA)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132700" y="129475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Agregação plaquetária por sistema óptico (padrão ouro) </a:t>
            </a:r>
            <a:endParaRPr lang="pt-BR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9956" y="2010615"/>
            <a:ext cx="457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entrífuga De Bancada Para 8 Tubos De 10 A 15 Ml | APPARATU SAU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6916" y="1798808"/>
            <a:ext cx="1512168" cy="2392670"/>
          </a:xfrm>
          <a:prstGeom prst="rect">
            <a:avLst/>
          </a:prstGeom>
          <a:noFill/>
        </p:spPr>
      </p:pic>
      <p:sp>
        <p:nvSpPr>
          <p:cNvPr id="18" name="CaixaDeTexto 17"/>
          <p:cNvSpPr txBox="1"/>
          <p:nvPr/>
        </p:nvSpPr>
        <p:spPr>
          <a:xfrm>
            <a:off x="2932900" y="4031056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Baixa velocidade TA</a:t>
            </a: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AF765344-DF1C-44B1-960B-A204A080EF7B}"/>
              </a:ext>
            </a:extLst>
          </p:cNvPr>
          <p:cNvGrpSpPr>
            <a:grpSpLocks/>
          </p:cNvGrpSpPr>
          <p:nvPr/>
        </p:nvGrpSpPr>
        <p:grpSpPr bwMode="auto">
          <a:xfrm>
            <a:off x="4792036" y="4267673"/>
            <a:ext cx="384589" cy="1594836"/>
            <a:chOff x="1112" y="753"/>
            <a:chExt cx="679" cy="2676"/>
          </a:xfrm>
        </p:grpSpPr>
        <p:sp>
          <p:nvSpPr>
            <p:cNvPr id="20" name="AutoShape 57">
              <a:extLst>
                <a:ext uri="{FF2B5EF4-FFF2-40B4-BE49-F238E27FC236}">
                  <a16:creationId xmlns:a16="http://schemas.microsoft.com/office/drawing/2014/main" id="{F6F12AEB-A144-44EF-99C6-6E5C66C21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2" y="753"/>
              <a:ext cx="679" cy="1339"/>
            </a:xfrm>
            <a:prstGeom prst="can">
              <a:avLst>
                <a:gd name="adj" fmla="val 49300"/>
              </a:avLst>
            </a:prstGeom>
            <a:solidFill>
              <a:srgbClr val="FFFFFF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3200" b="0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21" name="AutoShape 58">
              <a:extLst>
                <a:ext uri="{FF2B5EF4-FFF2-40B4-BE49-F238E27FC236}">
                  <a16:creationId xmlns:a16="http://schemas.microsoft.com/office/drawing/2014/main" id="{55B26A4E-14A4-4694-A45C-DDE206A60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2" y="1617"/>
              <a:ext cx="679" cy="1812"/>
            </a:xfrm>
            <a:prstGeom prst="can">
              <a:avLst>
                <a:gd name="adj" fmla="val 66716"/>
              </a:avLst>
            </a:prstGeom>
            <a:solidFill>
              <a:srgbClr val="FFCC00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3200" b="0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cs typeface="Arial" charset="0"/>
              </a:endParaRPr>
            </a:p>
          </p:txBody>
        </p:sp>
      </p:grpSp>
      <p:sp>
        <p:nvSpPr>
          <p:cNvPr id="22" name="AutoShape 38">
            <a:extLst>
              <a:ext uri="{FF2B5EF4-FFF2-40B4-BE49-F238E27FC236}">
                <a16:creationId xmlns:a16="http://schemas.microsoft.com/office/drawing/2014/main" id="{7AA7A7B6-BAF7-4676-8EF2-BEE0ECC86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7196" y="4031056"/>
            <a:ext cx="304800" cy="381000"/>
          </a:xfrm>
          <a:custGeom>
            <a:avLst/>
            <a:gdLst>
              <a:gd name="T0" fmla="*/ 1157 w 21600"/>
              <a:gd name="T1" fmla="*/ 0 h 21600"/>
              <a:gd name="T2" fmla="*/ 381 w 21600"/>
              <a:gd name="T3" fmla="*/ 4233 h 21600"/>
              <a:gd name="T4" fmla="*/ 1214 w 21600"/>
              <a:gd name="T5" fmla="*/ 1623 h 21600"/>
              <a:gd name="T6" fmla="*/ 1961 w 21600"/>
              <a:gd name="T7" fmla="*/ 2805 h 21600"/>
              <a:gd name="T8" fmla="*/ 2709 w 21600"/>
              <a:gd name="T9" fmla="*/ 1623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280 h 21600"/>
              <a:gd name="T17" fmla="*/ 6075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8175F20-2BB0-4A6B-A598-349FF6683D11}"/>
              </a:ext>
            </a:extLst>
          </p:cNvPr>
          <p:cNvSpPr txBox="1"/>
          <p:nvPr/>
        </p:nvSpPr>
        <p:spPr>
          <a:xfrm>
            <a:off x="4517076" y="5903264"/>
            <a:ext cx="907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PPP autólogo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55715B99-DED4-4677-A1CA-4BB774D77C8F}"/>
              </a:ext>
            </a:extLst>
          </p:cNvPr>
          <p:cNvSpPr txBox="1"/>
          <p:nvPr/>
        </p:nvSpPr>
        <p:spPr>
          <a:xfrm>
            <a:off x="5453180" y="5903264"/>
            <a:ext cx="907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PRP</a:t>
            </a:r>
          </a:p>
        </p:txBody>
      </p:sp>
      <p:grpSp>
        <p:nvGrpSpPr>
          <p:cNvPr id="25" name="Grupo 93">
            <a:extLst>
              <a:ext uri="{FF2B5EF4-FFF2-40B4-BE49-F238E27FC236}">
                <a16:creationId xmlns:a16="http://schemas.microsoft.com/office/drawing/2014/main" id="{03D0E605-8CF2-45BB-9035-17330D6379DE}"/>
              </a:ext>
            </a:extLst>
          </p:cNvPr>
          <p:cNvGrpSpPr/>
          <p:nvPr/>
        </p:nvGrpSpPr>
        <p:grpSpPr>
          <a:xfrm>
            <a:off x="3436956" y="5615232"/>
            <a:ext cx="709999" cy="430887"/>
            <a:chOff x="1439963" y="3058996"/>
            <a:chExt cx="709999" cy="430887"/>
          </a:xfrm>
        </p:grpSpPr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5C674D70-EA70-4872-BD71-D5A6D059DC52}"/>
                </a:ext>
              </a:extLst>
            </p:cNvPr>
            <p:cNvSpPr txBox="1"/>
            <p:nvPr/>
          </p:nvSpPr>
          <p:spPr>
            <a:xfrm>
              <a:off x="1439963" y="3058996"/>
              <a:ext cx="7099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50" b="1" dirty="0"/>
                <a:t>Fonte de luz</a:t>
              </a:r>
            </a:p>
          </p:txBody>
        </p:sp>
      </p:grpSp>
      <p:grpSp>
        <p:nvGrpSpPr>
          <p:cNvPr id="27" name="Grupo 94">
            <a:extLst>
              <a:ext uri="{FF2B5EF4-FFF2-40B4-BE49-F238E27FC236}">
                <a16:creationId xmlns:a16="http://schemas.microsoft.com/office/drawing/2014/main" id="{45EECA97-0C69-41C3-95A8-0B73284A1AB4}"/>
              </a:ext>
            </a:extLst>
          </p:cNvPr>
          <p:cNvGrpSpPr/>
          <p:nvPr/>
        </p:nvGrpSpPr>
        <p:grpSpPr>
          <a:xfrm>
            <a:off x="6356605" y="4656129"/>
            <a:ext cx="1328823" cy="1967215"/>
            <a:chOff x="4035264" y="2099893"/>
            <a:chExt cx="1328823" cy="1967215"/>
          </a:xfrm>
        </p:grpSpPr>
        <p:sp>
          <p:nvSpPr>
            <p:cNvPr id="28" name="AutoShape 130">
              <a:extLst>
                <a:ext uri="{FF2B5EF4-FFF2-40B4-BE49-F238E27FC236}">
                  <a16:creationId xmlns:a16="http://schemas.microsoft.com/office/drawing/2014/main" id="{B8A371F6-63F6-41A6-8097-03409DA615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799751" y="2335408"/>
              <a:ext cx="1198655" cy="727626"/>
            </a:xfrm>
            <a:custGeom>
              <a:avLst/>
              <a:gdLst>
                <a:gd name="T0" fmla="*/ 66659 w 21600"/>
                <a:gd name="T1" fmla="*/ 0 h 21600"/>
                <a:gd name="T2" fmla="*/ 16665 w 21600"/>
                <a:gd name="T3" fmla="*/ 17833 h 21600"/>
                <a:gd name="T4" fmla="*/ 66659 w 21600"/>
                <a:gd name="T5" fmla="*/ 8916 h 21600"/>
                <a:gd name="T6" fmla="*/ 116653 w 21600"/>
                <a:gd name="T7" fmla="*/ 17833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9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EFC12865-65F1-446B-ABF9-68D1BAC236B3}"/>
                </a:ext>
              </a:extLst>
            </p:cNvPr>
            <p:cNvSpPr txBox="1"/>
            <p:nvPr/>
          </p:nvSpPr>
          <p:spPr>
            <a:xfrm>
              <a:off x="4035264" y="3328444"/>
              <a:ext cx="132882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50" b="1" dirty="0"/>
                <a:t>Detector de luz</a:t>
              </a:r>
            </a:p>
            <a:p>
              <a:pPr algn="ctr"/>
              <a:r>
                <a:rPr lang="pt-BR" sz="1050" b="1" dirty="0"/>
                <a:t>e</a:t>
              </a:r>
            </a:p>
            <a:p>
              <a:pPr algn="ctr"/>
              <a:r>
                <a:rPr lang="pt-BR" sz="1050" b="1" dirty="0"/>
                <a:t>Amplificador de sinal</a:t>
              </a:r>
            </a:p>
          </p:txBody>
        </p:sp>
      </p:grp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5C186D75-2077-45B3-A06A-BFD5C841F2BC}"/>
              </a:ext>
            </a:extLst>
          </p:cNvPr>
          <p:cNvSpPr txBox="1"/>
          <p:nvPr/>
        </p:nvSpPr>
        <p:spPr>
          <a:xfrm>
            <a:off x="7958688" y="4428899"/>
            <a:ext cx="1644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Registrador</a:t>
            </a:r>
          </a:p>
        </p:txBody>
      </p:sp>
      <p:pic>
        <p:nvPicPr>
          <p:cNvPr id="31" name="Picture 7" descr="Lâmpada Dos Desenhos Animados Ilustração do Vetor - Ilustração de otimista,  alegria: 160492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8964" y="4895152"/>
            <a:ext cx="504856" cy="720080"/>
          </a:xfrm>
          <a:prstGeom prst="rect">
            <a:avLst/>
          </a:prstGeom>
          <a:noFill/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B64B6487-C6E7-4A6F-AC05-84287585FA05}"/>
              </a:ext>
            </a:extLst>
          </p:cNvPr>
          <p:cNvCxnSpPr/>
          <p:nvPr/>
        </p:nvCxnSpPr>
        <p:spPr>
          <a:xfrm>
            <a:off x="3941012" y="5039168"/>
            <a:ext cx="180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B64B6487-C6E7-4A6F-AC05-84287585FA05}"/>
              </a:ext>
            </a:extLst>
          </p:cNvPr>
          <p:cNvCxnSpPr/>
          <p:nvPr/>
        </p:nvCxnSpPr>
        <p:spPr>
          <a:xfrm>
            <a:off x="3941012" y="5183184"/>
            <a:ext cx="180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B64B6487-C6E7-4A6F-AC05-84287585FA05}"/>
              </a:ext>
            </a:extLst>
          </p:cNvPr>
          <p:cNvCxnSpPr/>
          <p:nvPr/>
        </p:nvCxnSpPr>
        <p:spPr>
          <a:xfrm>
            <a:off x="3941012" y="5327200"/>
            <a:ext cx="180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/>
          <p:nvPr/>
        </p:nvCxnSpPr>
        <p:spPr>
          <a:xfrm flipH="1" flipV="1">
            <a:off x="5453180" y="4607120"/>
            <a:ext cx="288032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/>
          <p:cNvCxnSpPr/>
          <p:nvPr/>
        </p:nvCxnSpPr>
        <p:spPr>
          <a:xfrm flipH="1" flipV="1">
            <a:off x="5453180" y="4823144"/>
            <a:ext cx="28803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/>
          <p:cNvCxnSpPr/>
          <p:nvPr/>
        </p:nvCxnSpPr>
        <p:spPr>
          <a:xfrm flipH="1" flipV="1">
            <a:off x="5453180" y="5064407"/>
            <a:ext cx="263483" cy="2627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/>
          <p:cNvSpPr txBox="1"/>
          <p:nvPr/>
        </p:nvSpPr>
        <p:spPr>
          <a:xfrm>
            <a:off x="4830613" y="4068000"/>
            <a:ext cx="1030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FF0000"/>
                </a:solidFill>
              </a:rPr>
              <a:t>Agonista</a:t>
            </a:r>
          </a:p>
        </p:txBody>
      </p:sp>
      <p:grpSp>
        <p:nvGrpSpPr>
          <p:cNvPr id="39" name="Grupo 38"/>
          <p:cNvGrpSpPr/>
          <p:nvPr/>
        </p:nvGrpSpPr>
        <p:grpSpPr>
          <a:xfrm>
            <a:off x="5741212" y="4247080"/>
            <a:ext cx="384589" cy="1594836"/>
            <a:chOff x="6588224" y="1340768"/>
            <a:chExt cx="384589" cy="1594836"/>
          </a:xfrm>
        </p:grpSpPr>
        <p:grpSp>
          <p:nvGrpSpPr>
            <p:cNvPr id="40" name="Grupo 61">
              <a:extLst>
                <a:ext uri="{FF2B5EF4-FFF2-40B4-BE49-F238E27FC236}">
                  <a16:creationId xmlns:a16="http://schemas.microsoft.com/office/drawing/2014/main" id="{6529340A-5D93-47CA-A1C0-8AE15D7C5B49}"/>
                </a:ext>
              </a:extLst>
            </p:cNvPr>
            <p:cNvGrpSpPr/>
            <p:nvPr/>
          </p:nvGrpSpPr>
          <p:grpSpPr>
            <a:xfrm>
              <a:off x="6588224" y="1340768"/>
              <a:ext cx="384589" cy="1594836"/>
              <a:chOff x="2842305" y="1459651"/>
              <a:chExt cx="384589" cy="1594836"/>
            </a:xfrm>
          </p:grpSpPr>
          <p:grpSp>
            <p:nvGrpSpPr>
              <p:cNvPr id="49" name="Group 2">
                <a:extLst>
                  <a:ext uri="{FF2B5EF4-FFF2-40B4-BE49-F238E27FC236}">
                    <a16:creationId xmlns:a16="http://schemas.microsoft.com/office/drawing/2014/main" id="{806E9C61-CFFA-49BA-BC30-5EBD8B6CEA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42305" y="1459651"/>
                <a:ext cx="384589" cy="1594836"/>
                <a:chOff x="1112" y="753"/>
                <a:chExt cx="679" cy="2676"/>
              </a:xfrm>
            </p:grpSpPr>
            <p:sp>
              <p:nvSpPr>
                <p:cNvPr id="51" name="AutoShape 57">
                  <a:extLst>
                    <a:ext uri="{FF2B5EF4-FFF2-40B4-BE49-F238E27FC236}">
                      <a16:creationId xmlns:a16="http://schemas.microsoft.com/office/drawing/2014/main" id="{09C2EAAF-76A8-4BC4-8D03-9271D09128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2" y="753"/>
                  <a:ext cx="679" cy="1339"/>
                </a:xfrm>
                <a:prstGeom prst="can">
                  <a:avLst>
                    <a:gd name="adj" fmla="val 49300"/>
                  </a:avLst>
                </a:prstGeom>
                <a:solidFill>
                  <a:srgbClr val="FFFFFF"/>
                </a:solidFill>
                <a:ln w="12700">
                  <a:solidFill>
                    <a:srgbClr val="80808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333399"/>
                    </a:solidFill>
                    <a:effectLst/>
                    <a:uLnTx/>
                    <a:uFillTx/>
                    <a:cs typeface="Arial" charset="0"/>
                  </a:endParaRPr>
                </a:p>
              </p:txBody>
            </p:sp>
            <p:sp>
              <p:nvSpPr>
                <p:cNvPr id="52" name="AutoShape 58">
                  <a:extLst>
                    <a:ext uri="{FF2B5EF4-FFF2-40B4-BE49-F238E27FC236}">
                      <a16:creationId xmlns:a16="http://schemas.microsoft.com/office/drawing/2014/main" id="{AD9812F5-5134-4FB7-AE54-8EFD25EF68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2" y="1617"/>
                  <a:ext cx="679" cy="1812"/>
                </a:xfrm>
                <a:prstGeom prst="can">
                  <a:avLst>
                    <a:gd name="adj" fmla="val 66716"/>
                  </a:avLst>
                </a:prstGeom>
                <a:solidFill>
                  <a:srgbClr val="FFCC00"/>
                </a:solidFill>
                <a:ln w="12700">
                  <a:solidFill>
                    <a:srgbClr val="80808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333399"/>
                    </a:solidFill>
                    <a:effectLst/>
                    <a:uLnTx/>
                    <a:uFillTx/>
                    <a:cs typeface="Arial" charset="0"/>
                  </a:endParaRPr>
                </a:p>
              </p:txBody>
            </p:sp>
          </p:grpSp>
          <p:sp>
            <p:nvSpPr>
              <p:cNvPr id="50" name="Retângulo 49">
                <a:extLst>
                  <a:ext uri="{FF2B5EF4-FFF2-40B4-BE49-F238E27FC236}">
                    <a16:creationId xmlns:a16="http://schemas.microsoft.com/office/drawing/2014/main" id="{5E03B9AA-E3AF-43B0-8ED2-F7680544351D}"/>
                  </a:ext>
                </a:extLst>
              </p:cNvPr>
              <p:cNvSpPr/>
              <p:nvPr/>
            </p:nvSpPr>
            <p:spPr>
              <a:xfrm flipV="1">
                <a:off x="2974971" y="2971819"/>
                <a:ext cx="83358" cy="4571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41" name="Forma livre 40"/>
            <p:cNvSpPr/>
            <p:nvPr/>
          </p:nvSpPr>
          <p:spPr>
            <a:xfrm>
              <a:off x="6588224" y="2420888"/>
              <a:ext cx="144016" cy="135347"/>
            </a:xfrm>
            <a:custGeom>
              <a:avLst/>
              <a:gdLst>
                <a:gd name="connsiteX0" fmla="*/ 151342 w 246592"/>
                <a:gd name="connsiteY0" fmla="*/ 5292 h 166159"/>
                <a:gd name="connsiteX1" fmla="*/ 49742 w 246592"/>
                <a:gd name="connsiteY1" fmla="*/ 24342 h 166159"/>
                <a:gd name="connsiteX2" fmla="*/ 5292 w 246592"/>
                <a:gd name="connsiteY2" fmla="*/ 119592 h 166159"/>
                <a:gd name="connsiteX3" fmla="*/ 81492 w 246592"/>
                <a:gd name="connsiteY3" fmla="*/ 164042 h 166159"/>
                <a:gd name="connsiteX4" fmla="*/ 132292 w 246592"/>
                <a:gd name="connsiteY4" fmla="*/ 132292 h 166159"/>
                <a:gd name="connsiteX5" fmla="*/ 195792 w 246592"/>
                <a:gd name="connsiteY5" fmla="*/ 113242 h 166159"/>
                <a:gd name="connsiteX6" fmla="*/ 240242 w 246592"/>
                <a:gd name="connsiteY6" fmla="*/ 56092 h 166159"/>
                <a:gd name="connsiteX7" fmla="*/ 151342 w 246592"/>
                <a:gd name="connsiteY7" fmla="*/ 5292 h 16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92" h="166159">
                  <a:moveTo>
                    <a:pt x="151342" y="5292"/>
                  </a:moveTo>
                  <a:cubicBezTo>
                    <a:pt x="119592" y="0"/>
                    <a:pt x="74084" y="5292"/>
                    <a:pt x="49742" y="24342"/>
                  </a:cubicBezTo>
                  <a:cubicBezTo>
                    <a:pt x="25400" y="43392"/>
                    <a:pt x="0" y="96309"/>
                    <a:pt x="5292" y="119592"/>
                  </a:cubicBezTo>
                  <a:cubicBezTo>
                    <a:pt x="10584" y="142875"/>
                    <a:pt x="60325" y="161925"/>
                    <a:pt x="81492" y="164042"/>
                  </a:cubicBezTo>
                  <a:cubicBezTo>
                    <a:pt x="102659" y="166159"/>
                    <a:pt x="113242" y="140759"/>
                    <a:pt x="132292" y="132292"/>
                  </a:cubicBezTo>
                  <a:cubicBezTo>
                    <a:pt x="151342" y="123825"/>
                    <a:pt x="177800" y="125942"/>
                    <a:pt x="195792" y="113242"/>
                  </a:cubicBezTo>
                  <a:cubicBezTo>
                    <a:pt x="213784" y="100542"/>
                    <a:pt x="246592" y="75142"/>
                    <a:pt x="240242" y="56092"/>
                  </a:cubicBezTo>
                  <a:cubicBezTo>
                    <a:pt x="233892" y="37042"/>
                    <a:pt x="183092" y="10584"/>
                    <a:pt x="151342" y="529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Forma livre 41"/>
            <p:cNvSpPr/>
            <p:nvPr/>
          </p:nvSpPr>
          <p:spPr>
            <a:xfrm>
              <a:off x="6804248" y="2348880"/>
              <a:ext cx="144016" cy="63339"/>
            </a:xfrm>
            <a:custGeom>
              <a:avLst/>
              <a:gdLst>
                <a:gd name="connsiteX0" fmla="*/ 151342 w 246592"/>
                <a:gd name="connsiteY0" fmla="*/ 5292 h 166159"/>
                <a:gd name="connsiteX1" fmla="*/ 49742 w 246592"/>
                <a:gd name="connsiteY1" fmla="*/ 24342 h 166159"/>
                <a:gd name="connsiteX2" fmla="*/ 5292 w 246592"/>
                <a:gd name="connsiteY2" fmla="*/ 119592 h 166159"/>
                <a:gd name="connsiteX3" fmla="*/ 81492 w 246592"/>
                <a:gd name="connsiteY3" fmla="*/ 164042 h 166159"/>
                <a:gd name="connsiteX4" fmla="*/ 132292 w 246592"/>
                <a:gd name="connsiteY4" fmla="*/ 132292 h 166159"/>
                <a:gd name="connsiteX5" fmla="*/ 195792 w 246592"/>
                <a:gd name="connsiteY5" fmla="*/ 113242 h 166159"/>
                <a:gd name="connsiteX6" fmla="*/ 240242 w 246592"/>
                <a:gd name="connsiteY6" fmla="*/ 56092 h 166159"/>
                <a:gd name="connsiteX7" fmla="*/ 151342 w 246592"/>
                <a:gd name="connsiteY7" fmla="*/ 5292 h 16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92" h="166159">
                  <a:moveTo>
                    <a:pt x="151342" y="5292"/>
                  </a:moveTo>
                  <a:cubicBezTo>
                    <a:pt x="119592" y="0"/>
                    <a:pt x="74084" y="5292"/>
                    <a:pt x="49742" y="24342"/>
                  </a:cubicBezTo>
                  <a:cubicBezTo>
                    <a:pt x="25400" y="43392"/>
                    <a:pt x="0" y="96309"/>
                    <a:pt x="5292" y="119592"/>
                  </a:cubicBezTo>
                  <a:cubicBezTo>
                    <a:pt x="10584" y="142875"/>
                    <a:pt x="60325" y="161925"/>
                    <a:pt x="81492" y="164042"/>
                  </a:cubicBezTo>
                  <a:cubicBezTo>
                    <a:pt x="102659" y="166159"/>
                    <a:pt x="113242" y="140759"/>
                    <a:pt x="132292" y="132292"/>
                  </a:cubicBezTo>
                  <a:cubicBezTo>
                    <a:pt x="151342" y="123825"/>
                    <a:pt x="177800" y="125942"/>
                    <a:pt x="195792" y="113242"/>
                  </a:cubicBezTo>
                  <a:cubicBezTo>
                    <a:pt x="213784" y="100542"/>
                    <a:pt x="246592" y="75142"/>
                    <a:pt x="240242" y="56092"/>
                  </a:cubicBezTo>
                  <a:cubicBezTo>
                    <a:pt x="233892" y="37042"/>
                    <a:pt x="183092" y="10584"/>
                    <a:pt x="151342" y="529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Forma livre 42"/>
            <p:cNvSpPr/>
            <p:nvPr/>
          </p:nvSpPr>
          <p:spPr>
            <a:xfrm>
              <a:off x="6660232" y="2276872"/>
              <a:ext cx="144016" cy="135347"/>
            </a:xfrm>
            <a:custGeom>
              <a:avLst/>
              <a:gdLst>
                <a:gd name="connsiteX0" fmla="*/ 151342 w 246592"/>
                <a:gd name="connsiteY0" fmla="*/ 5292 h 166159"/>
                <a:gd name="connsiteX1" fmla="*/ 49742 w 246592"/>
                <a:gd name="connsiteY1" fmla="*/ 24342 h 166159"/>
                <a:gd name="connsiteX2" fmla="*/ 5292 w 246592"/>
                <a:gd name="connsiteY2" fmla="*/ 119592 h 166159"/>
                <a:gd name="connsiteX3" fmla="*/ 81492 w 246592"/>
                <a:gd name="connsiteY3" fmla="*/ 164042 h 166159"/>
                <a:gd name="connsiteX4" fmla="*/ 132292 w 246592"/>
                <a:gd name="connsiteY4" fmla="*/ 132292 h 166159"/>
                <a:gd name="connsiteX5" fmla="*/ 195792 w 246592"/>
                <a:gd name="connsiteY5" fmla="*/ 113242 h 166159"/>
                <a:gd name="connsiteX6" fmla="*/ 240242 w 246592"/>
                <a:gd name="connsiteY6" fmla="*/ 56092 h 166159"/>
                <a:gd name="connsiteX7" fmla="*/ 151342 w 246592"/>
                <a:gd name="connsiteY7" fmla="*/ 5292 h 16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92" h="166159">
                  <a:moveTo>
                    <a:pt x="151342" y="5292"/>
                  </a:moveTo>
                  <a:cubicBezTo>
                    <a:pt x="119592" y="0"/>
                    <a:pt x="74084" y="5292"/>
                    <a:pt x="49742" y="24342"/>
                  </a:cubicBezTo>
                  <a:cubicBezTo>
                    <a:pt x="25400" y="43392"/>
                    <a:pt x="0" y="96309"/>
                    <a:pt x="5292" y="119592"/>
                  </a:cubicBezTo>
                  <a:cubicBezTo>
                    <a:pt x="10584" y="142875"/>
                    <a:pt x="60325" y="161925"/>
                    <a:pt x="81492" y="164042"/>
                  </a:cubicBezTo>
                  <a:cubicBezTo>
                    <a:pt x="102659" y="166159"/>
                    <a:pt x="113242" y="140759"/>
                    <a:pt x="132292" y="132292"/>
                  </a:cubicBezTo>
                  <a:cubicBezTo>
                    <a:pt x="151342" y="123825"/>
                    <a:pt x="177800" y="125942"/>
                    <a:pt x="195792" y="113242"/>
                  </a:cubicBezTo>
                  <a:cubicBezTo>
                    <a:pt x="213784" y="100542"/>
                    <a:pt x="246592" y="75142"/>
                    <a:pt x="240242" y="56092"/>
                  </a:cubicBezTo>
                  <a:cubicBezTo>
                    <a:pt x="233892" y="37042"/>
                    <a:pt x="183092" y="10584"/>
                    <a:pt x="151342" y="529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Forma livre 43"/>
            <p:cNvSpPr/>
            <p:nvPr/>
          </p:nvSpPr>
          <p:spPr>
            <a:xfrm>
              <a:off x="6588224" y="2132856"/>
              <a:ext cx="144016" cy="135347"/>
            </a:xfrm>
            <a:custGeom>
              <a:avLst/>
              <a:gdLst>
                <a:gd name="connsiteX0" fmla="*/ 151342 w 246592"/>
                <a:gd name="connsiteY0" fmla="*/ 5292 h 166159"/>
                <a:gd name="connsiteX1" fmla="*/ 49742 w 246592"/>
                <a:gd name="connsiteY1" fmla="*/ 24342 h 166159"/>
                <a:gd name="connsiteX2" fmla="*/ 5292 w 246592"/>
                <a:gd name="connsiteY2" fmla="*/ 119592 h 166159"/>
                <a:gd name="connsiteX3" fmla="*/ 81492 w 246592"/>
                <a:gd name="connsiteY3" fmla="*/ 164042 h 166159"/>
                <a:gd name="connsiteX4" fmla="*/ 132292 w 246592"/>
                <a:gd name="connsiteY4" fmla="*/ 132292 h 166159"/>
                <a:gd name="connsiteX5" fmla="*/ 195792 w 246592"/>
                <a:gd name="connsiteY5" fmla="*/ 113242 h 166159"/>
                <a:gd name="connsiteX6" fmla="*/ 240242 w 246592"/>
                <a:gd name="connsiteY6" fmla="*/ 56092 h 166159"/>
                <a:gd name="connsiteX7" fmla="*/ 151342 w 246592"/>
                <a:gd name="connsiteY7" fmla="*/ 5292 h 16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92" h="166159">
                  <a:moveTo>
                    <a:pt x="151342" y="5292"/>
                  </a:moveTo>
                  <a:cubicBezTo>
                    <a:pt x="119592" y="0"/>
                    <a:pt x="74084" y="5292"/>
                    <a:pt x="49742" y="24342"/>
                  </a:cubicBezTo>
                  <a:cubicBezTo>
                    <a:pt x="25400" y="43392"/>
                    <a:pt x="0" y="96309"/>
                    <a:pt x="5292" y="119592"/>
                  </a:cubicBezTo>
                  <a:cubicBezTo>
                    <a:pt x="10584" y="142875"/>
                    <a:pt x="60325" y="161925"/>
                    <a:pt x="81492" y="164042"/>
                  </a:cubicBezTo>
                  <a:cubicBezTo>
                    <a:pt x="102659" y="166159"/>
                    <a:pt x="113242" y="140759"/>
                    <a:pt x="132292" y="132292"/>
                  </a:cubicBezTo>
                  <a:cubicBezTo>
                    <a:pt x="151342" y="123825"/>
                    <a:pt x="177800" y="125942"/>
                    <a:pt x="195792" y="113242"/>
                  </a:cubicBezTo>
                  <a:cubicBezTo>
                    <a:pt x="213784" y="100542"/>
                    <a:pt x="246592" y="75142"/>
                    <a:pt x="240242" y="56092"/>
                  </a:cubicBezTo>
                  <a:cubicBezTo>
                    <a:pt x="233892" y="37042"/>
                    <a:pt x="183092" y="10584"/>
                    <a:pt x="151342" y="529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Forma livre 44"/>
            <p:cNvSpPr/>
            <p:nvPr/>
          </p:nvSpPr>
          <p:spPr>
            <a:xfrm>
              <a:off x="6804248" y="2636912"/>
              <a:ext cx="144016" cy="135347"/>
            </a:xfrm>
            <a:custGeom>
              <a:avLst/>
              <a:gdLst>
                <a:gd name="connsiteX0" fmla="*/ 151342 w 246592"/>
                <a:gd name="connsiteY0" fmla="*/ 5292 h 166159"/>
                <a:gd name="connsiteX1" fmla="*/ 49742 w 246592"/>
                <a:gd name="connsiteY1" fmla="*/ 24342 h 166159"/>
                <a:gd name="connsiteX2" fmla="*/ 5292 w 246592"/>
                <a:gd name="connsiteY2" fmla="*/ 119592 h 166159"/>
                <a:gd name="connsiteX3" fmla="*/ 81492 w 246592"/>
                <a:gd name="connsiteY3" fmla="*/ 164042 h 166159"/>
                <a:gd name="connsiteX4" fmla="*/ 132292 w 246592"/>
                <a:gd name="connsiteY4" fmla="*/ 132292 h 166159"/>
                <a:gd name="connsiteX5" fmla="*/ 195792 w 246592"/>
                <a:gd name="connsiteY5" fmla="*/ 113242 h 166159"/>
                <a:gd name="connsiteX6" fmla="*/ 240242 w 246592"/>
                <a:gd name="connsiteY6" fmla="*/ 56092 h 166159"/>
                <a:gd name="connsiteX7" fmla="*/ 151342 w 246592"/>
                <a:gd name="connsiteY7" fmla="*/ 5292 h 16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92" h="166159">
                  <a:moveTo>
                    <a:pt x="151342" y="5292"/>
                  </a:moveTo>
                  <a:cubicBezTo>
                    <a:pt x="119592" y="0"/>
                    <a:pt x="74084" y="5292"/>
                    <a:pt x="49742" y="24342"/>
                  </a:cubicBezTo>
                  <a:cubicBezTo>
                    <a:pt x="25400" y="43392"/>
                    <a:pt x="0" y="96309"/>
                    <a:pt x="5292" y="119592"/>
                  </a:cubicBezTo>
                  <a:cubicBezTo>
                    <a:pt x="10584" y="142875"/>
                    <a:pt x="60325" y="161925"/>
                    <a:pt x="81492" y="164042"/>
                  </a:cubicBezTo>
                  <a:cubicBezTo>
                    <a:pt x="102659" y="166159"/>
                    <a:pt x="113242" y="140759"/>
                    <a:pt x="132292" y="132292"/>
                  </a:cubicBezTo>
                  <a:cubicBezTo>
                    <a:pt x="151342" y="123825"/>
                    <a:pt x="177800" y="125942"/>
                    <a:pt x="195792" y="113242"/>
                  </a:cubicBezTo>
                  <a:cubicBezTo>
                    <a:pt x="213784" y="100542"/>
                    <a:pt x="246592" y="75142"/>
                    <a:pt x="240242" y="56092"/>
                  </a:cubicBezTo>
                  <a:cubicBezTo>
                    <a:pt x="233892" y="37042"/>
                    <a:pt x="183092" y="10584"/>
                    <a:pt x="151342" y="529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Forma livre 45"/>
            <p:cNvSpPr/>
            <p:nvPr/>
          </p:nvSpPr>
          <p:spPr>
            <a:xfrm>
              <a:off x="6804248" y="2132856"/>
              <a:ext cx="144016" cy="135347"/>
            </a:xfrm>
            <a:custGeom>
              <a:avLst/>
              <a:gdLst>
                <a:gd name="connsiteX0" fmla="*/ 151342 w 246592"/>
                <a:gd name="connsiteY0" fmla="*/ 5292 h 166159"/>
                <a:gd name="connsiteX1" fmla="*/ 49742 w 246592"/>
                <a:gd name="connsiteY1" fmla="*/ 24342 h 166159"/>
                <a:gd name="connsiteX2" fmla="*/ 5292 w 246592"/>
                <a:gd name="connsiteY2" fmla="*/ 119592 h 166159"/>
                <a:gd name="connsiteX3" fmla="*/ 81492 w 246592"/>
                <a:gd name="connsiteY3" fmla="*/ 164042 h 166159"/>
                <a:gd name="connsiteX4" fmla="*/ 132292 w 246592"/>
                <a:gd name="connsiteY4" fmla="*/ 132292 h 166159"/>
                <a:gd name="connsiteX5" fmla="*/ 195792 w 246592"/>
                <a:gd name="connsiteY5" fmla="*/ 113242 h 166159"/>
                <a:gd name="connsiteX6" fmla="*/ 240242 w 246592"/>
                <a:gd name="connsiteY6" fmla="*/ 56092 h 166159"/>
                <a:gd name="connsiteX7" fmla="*/ 151342 w 246592"/>
                <a:gd name="connsiteY7" fmla="*/ 5292 h 16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92" h="166159">
                  <a:moveTo>
                    <a:pt x="151342" y="5292"/>
                  </a:moveTo>
                  <a:cubicBezTo>
                    <a:pt x="119592" y="0"/>
                    <a:pt x="74084" y="5292"/>
                    <a:pt x="49742" y="24342"/>
                  </a:cubicBezTo>
                  <a:cubicBezTo>
                    <a:pt x="25400" y="43392"/>
                    <a:pt x="0" y="96309"/>
                    <a:pt x="5292" y="119592"/>
                  </a:cubicBezTo>
                  <a:cubicBezTo>
                    <a:pt x="10584" y="142875"/>
                    <a:pt x="60325" y="161925"/>
                    <a:pt x="81492" y="164042"/>
                  </a:cubicBezTo>
                  <a:cubicBezTo>
                    <a:pt x="102659" y="166159"/>
                    <a:pt x="113242" y="140759"/>
                    <a:pt x="132292" y="132292"/>
                  </a:cubicBezTo>
                  <a:cubicBezTo>
                    <a:pt x="151342" y="123825"/>
                    <a:pt x="177800" y="125942"/>
                    <a:pt x="195792" y="113242"/>
                  </a:cubicBezTo>
                  <a:cubicBezTo>
                    <a:pt x="213784" y="100542"/>
                    <a:pt x="246592" y="75142"/>
                    <a:pt x="240242" y="56092"/>
                  </a:cubicBezTo>
                  <a:cubicBezTo>
                    <a:pt x="233892" y="37042"/>
                    <a:pt x="183092" y="10584"/>
                    <a:pt x="151342" y="529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Forma livre 46"/>
            <p:cNvSpPr/>
            <p:nvPr/>
          </p:nvSpPr>
          <p:spPr>
            <a:xfrm>
              <a:off x="6732240" y="2492896"/>
              <a:ext cx="144016" cy="135347"/>
            </a:xfrm>
            <a:custGeom>
              <a:avLst/>
              <a:gdLst>
                <a:gd name="connsiteX0" fmla="*/ 151342 w 246592"/>
                <a:gd name="connsiteY0" fmla="*/ 5292 h 166159"/>
                <a:gd name="connsiteX1" fmla="*/ 49742 w 246592"/>
                <a:gd name="connsiteY1" fmla="*/ 24342 h 166159"/>
                <a:gd name="connsiteX2" fmla="*/ 5292 w 246592"/>
                <a:gd name="connsiteY2" fmla="*/ 119592 h 166159"/>
                <a:gd name="connsiteX3" fmla="*/ 81492 w 246592"/>
                <a:gd name="connsiteY3" fmla="*/ 164042 h 166159"/>
                <a:gd name="connsiteX4" fmla="*/ 132292 w 246592"/>
                <a:gd name="connsiteY4" fmla="*/ 132292 h 166159"/>
                <a:gd name="connsiteX5" fmla="*/ 195792 w 246592"/>
                <a:gd name="connsiteY5" fmla="*/ 113242 h 166159"/>
                <a:gd name="connsiteX6" fmla="*/ 240242 w 246592"/>
                <a:gd name="connsiteY6" fmla="*/ 56092 h 166159"/>
                <a:gd name="connsiteX7" fmla="*/ 151342 w 246592"/>
                <a:gd name="connsiteY7" fmla="*/ 5292 h 16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92" h="166159">
                  <a:moveTo>
                    <a:pt x="151342" y="5292"/>
                  </a:moveTo>
                  <a:cubicBezTo>
                    <a:pt x="119592" y="0"/>
                    <a:pt x="74084" y="5292"/>
                    <a:pt x="49742" y="24342"/>
                  </a:cubicBezTo>
                  <a:cubicBezTo>
                    <a:pt x="25400" y="43392"/>
                    <a:pt x="0" y="96309"/>
                    <a:pt x="5292" y="119592"/>
                  </a:cubicBezTo>
                  <a:cubicBezTo>
                    <a:pt x="10584" y="142875"/>
                    <a:pt x="60325" y="161925"/>
                    <a:pt x="81492" y="164042"/>
                  </a:cubicBezTo>
                  <a:cubicBezTo>
                    <a:pt x="102659" y="166159"/>
                    <a:pt x="113242" y="140759"/>
                    <a:pt x="132292" y="132292"/>
                  </a:cubicBezTo>
                  <a:cubicBezTo>
                    <a:pt x="151342" y="123825"/>
                    <a:pt x="177800" y="125942"/>
                    <a:pt x="195792" y="113242"/>
                  </a:cubicBezTo>
                  <a:cubicBezTo>
                    <a:pt x="213784" y="100542"/>
                    <a:pt x="246592" y="75142"/>
                    <a:pt x="240242" y="56092"/>
                  </a:cubicBezTo>
                  <a:cubicBezTo>
                    <a:pt x="233892" y="37042"/>
                    <a:pt x="183092" y="10584"/>
                    <a:pt x="151342" y="529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Forma livre 47"/>
            <p:cNvSpPr/>
            <p:nvPr/>
          </p:nvSpPr>
          <p:spPr>
            <a:xfrm>
              <a:off x="6660232" y="2708920"/>
              <a:ext cx="144016" cy="135347"/>
            </a:xfrm>
            <a:custGeom>
              <a:avLst/>
              <a:gdLst>
                <a:gd name="connsiteX0" fmla="*/ 151342 w 246592"/>
                <a:gd name="connsiteY0" fmla="*/ 5292 h 166159"/>
                <a:gd name="connsiteX1" fmla="*/ 49742 w 246592"/>
                <a:gd name="connsiteY1" fmla="*/ 24342 h 166159"/>
                <a:gd name="connsiteX2" fmla="*/ 5292 w 246592"/>
                <a:gd name="connsiteY2" fmla="*/ 119592 h 166159"/>
                <a:gd name="connsiteX3" fmla="*/ 81492 w 246592"/>
                <a:gd name="connsiteY3" fmla="*/ 164042 h 166159"/>
                <a:gd name="connsiteX4" fmla="*/ 132292 w 246592"/>
                <a:gd name="connsiteY4" fmla="*/ 132292 h 166159"/>
                <a:gd name="connsiteX5" fmla="*/ 195792 w 246592"/>
                <a:gd name="connsiteY5" fmla="*/ 113242 h 166159"/>
                <a:gd name="connsiteX6" fmla="*/ 240242 w 246592"/>
                <a:gd name="connsiteY6" fmla="*/ 56092 h 166159"/>
                <a:gd name="connsiteX7" fmla="*/ 151342 w 246592"/>
                <a:gd name="connsiteY7" fmla="*/ 5292 h 16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92" h="166159">
                  <a:moveTo>
                    <a:pt x="151342" y="5292"/>
                  </a:moveTo>
                  <a:cubicBezTo>
                    <a:pt x="119592" y="0"/>
                    <a:pt x="74084" y="5292"/>
                    <a:pt x="49742" y="24342"/>
                  </a:cubicBezTo>
                  <a:cubicBezTo>
                    <a:pt x="25400" y="43392"/>
                    <a:pt x="0" y="96309"/>
                    <a:pt x="5292" y="119592"/>
                  </a:cubicBezTo>
                  <a:cubicBezTo>
                    <a:pt x="10584" y="142875"/>
                    <a:pt x="60325" y="161925"/>
                    <a:pt x="81492" y="164042"/>
                  </a:cubicBezTo>
                  <a:cubicBezTo>
                    <a:pt x="102659" y="166159"/>
                    <a:pt x="113242" y="140759"/>
                    <a:pt x="132292" y="132292"/>
                  </a:cubicBezTo>
                  <a:cubicBezTo>
                    <a:pt x="151342" y="123825"/>
                    <a:pt x="177800" y="125942"/>
                    <a:pt x="195792" y="113242"/>
                  </a:cubicBezTo>
                  <a:cubicBezTo>
                    <a:pt x="213784" y="100542"/>
                    <a:pt x="246592" y="75142"/>
                    <a:pt x="240242" y="56092"/>
                  </a:cubicBezTo>
                  <a:cubicBezTo>
                    <a:pt x="233892" y="37042"/>
                    <a:pt x="183092" y="10584"/>
                    <a:pt x="151342" y="529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3" name="Grupo 52"/>
          <p:cNvGrpSpPr/>
          <p:nvPr/>
        </p:nvGrpSpPr>
        <p:grpSpPr>
          <a:xfrm>
            <a:off x="5741212" y="4236420"/>
            <a:ext cx="384589" cy="1594836"/>
            <a:chOff x="6732240" y="2060848"/>
            <a:chExt cx="384589" cy="1594836"/>
          </a:xfrm>
        </p:grpSpPr>
        <p:grpSp>
          <p:nvGrpSpPr>
            <p:cNvPr id="54" name="Grupo 59">
              <a:extLst>
                <a:ext uri="{FF2B5EF4-FFF2-40B4-BE49-F238E27FC236}">
                  <a16:creationId xmlns:a16="http://schemas.microsoft.com/office/drawing/2014/main" id="{865EC863-FFD9-4331-AC30-B8ADFE2A2B38}"/>
                </a:ext>
              </a:extLst>
            </p:cNvPr>
            <p:cNvGrpSpPr/>
            <p:nvPr/>
          </p:nvGrpSpPr>
          <p:grpSpPr>
            <a:xfrm>
              <a:off x="6732240" y="2060848"/>
              <a:ext cx="384589" cy="1594836"/>
              <a:chOff x="4220541" y="1612645"/>
              <a:chExt cx="384589" cy="1594836"/>
            </a:xfrm>
          </p:grpSpPr>
          <p:grpSp>
            <p:nvGrpSpPr>
              <p:cNvPr id="59" name="Group 2">
                <a:extLst>
                  <a:ext uri="{FF2B5EF4-FFF2-40B4-BE49-F238E27FC236}">
                    <a16:creationId xmlns:a16="http://schemas.microsoft.com/office/drawing/2014/main" id="{4451E381-CA45-4751-9A87-7EBEFF97A6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0541" y="1612645"/>
                <a:ext cx="384589" cy="1594836"/>
                <a:chOff x="1112" y="753"/>
                <a:chExt cx="679" cy="2676"/>
              </a:xfrm>
            </p:grpSpPr>
            <p:sp>
              <p:nvSpPr>
                <p:cNvPr id="61" name="AutoShape 57">
                  <a:extLst>
                    <a:ext uri="{FF2B5EF4-FFF2-40B4-BE49-F238E27FC236}">
                      <a16:creationId xmlns:a16="http://schemas.microsoft.com/office/drawing/2014/main" id="{449E114A-19E7-490C-A82F-5204EB3109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2" y="753"/>
                  <a:ext cx="679" cy="1339"/>
                </a:xfrm>
                <a:prstGeom prst="can">
                  <a:avLst>
                    <a:gd name="adj" fmla="val 49300"/>
                  </a:avLst>
                </a:prstGeom>
                <a:solidFill>
                  <a:srgbClr val="FFFFFF"/>
                </a:solidFill>
                <a:ln w="12700">
                  <a:solidFill>
                    <a:srgbClr val="80808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333399"/>
                    </a:solidFill>
                    <a:effectLst/>
                    <a:uLnTx/>
                    <a:uFillTx/>
                    <a:cs typeface="Arial" charset="0"/>
                  </a:endParaRPr>
                </a:p>
              </p:txBody>
            </p:sp>
            <p:sp>
              <p:nvSpPr>
                <p:cNvPr id="62" name="AutoShape 58">
                  <a:extLst>
                    <a:ext uri="{FF2B5EF4-FFF2-40B4-BE49-F238E27FC236}">
                      <a16:creationId xmlns:a16="http://schemas.microsoft.com/office/drawing/2014/main" id="{53E011EF-97B0-4AD6-B6F1-DCDC35E58E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2" y="1617"/>
                  <a:ext cx="679" cy="1812"/>
                </a:xfrm>
                <a:prstGeom prst="can">
                  <a:avLst>
                    <a:gd name="adj" fmla="val 66716"/>
                  </a:avLst>
                </a:prstGeom>
                <a:solidFill>
                  <a:srgbClr val="FFCC00"/>
                </a:solidFill>
                <a:ln w="12700">
                  <a:solidFill>
                    <a:srgbClr val="80808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333399"/>
                    </a:solidFill>
                    <a:effectLst/>
                    <a:uLnTx/>
                    <a:uFillTx/>
                    <a:cs typeface="Arial" charset="0"/>
                  </a:endParaRPr>
                </a:p>
              </p:txBody>
            </p:sp>
          </p:grpSp>
          <p:sp>
            <p:nvSpPr>
              <p:cNvPr id="60" name="Retângulo 59">
                <a:extLst>
                  <a:ext uri="{FF2B5EF4-FFF2-40B4-BE49-F238E27FC236}">
                    <a16:creationId xmlns:a16="http://schemas.microsoft.com/office/drawing/2014/main" id="{64859D25-8D33-4C29-B81A-0623E05BDEDC}"/>
                  </a:ext>
                </a:extLst>
              </p:cNvPr>
              <p:cNvSpPr/>
              <p:nvPr/>
            </p:nvSpPr>
            <p:spPr>
              <a:xfrm>
                <a:off x="4339806" y="3136546"/>
                <a:ext cx="126182" cy="4571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5" name="Forma livre 54"/>
            <p:cNvSpPr/>
            <p:nvPr/>
          </p:nvSpPr>
          <p:spPr>
            <a:xfrm rot="10324568">
              <a:off x="6785906" y="3308181"/>
              <a:ext cx="219138" cy="250927"/>
            </a:xfrm>
            <a:custGeom>
              <a:avLst/>
              <a:gdLst>
                <a:gd name="connsiteX0" fmla="*/ 259160 w 595312"/>
                <a:gd name="connsiteY0" fmla="*/ 212726 h 703263"/>
                <a:gd name="connsiteX1" fmla="*/ 304403 w 595312"/>
                <a:gd name="connsiteY1" fmla="*/ 26988 h 703263"/>
                <a:gd name="connsiteX2" fmla="*/ 342503 w 595312"/>
                <a:gd name="connsiteY2" fmla="*/ 50801 h 703263"/>
                <a:gd name="connsiteX3" fmla="*/ 309166 w 595312"/>
                <a:gd name="connsiteY3" fmla="*/ 222251 h 703263"/>
                <a:gd name="connsiteX4" fmla="*/ 380603 w 595312"/>
                <a:gd name="connsiteY4" fmla="*/ 274638 h 703263"/>
                <a:gd name="connsiteX5" fmla="*/ 523478 w 595312"/>
                <a:gd name="connsiteY5" fmla="*/ 146051 h 703263"/>
                <a:gd name="connsiteX6" fmla="*/ 578247 w 595312"/>
                <a:gd name="connsiteY6" fmla="*/ 167482 h 703263"/>
                <a:gd name="connsiteX7" fmla="*/ 421085 w 595312"/>
                <a:gd name="connsiteY7" fmla="*/ 315120 h 703263"/>
                <a:gd name="connsiteX8" fmla="*/ 418703 w 595312"/>
                <a:gd name="connsiteY8" fmla="*/ 415132 h 703263"/>
                <a:gd name="connsiteX9" fmla="*/ 259160 w 595312"/>
                <a:gd name="connsiteY9" fmla="*/ 462757 h 703263"/>
                <a:gd name="connsiteX10" fmla="*/ 280591 w 595312"/>
                <a:gd name="connsiteY10" fmla="*/ 662782 h 703263"/>
                <a:gd name="connsiteX11" fmla="*/ 211535 w 595312"/>
                <a:gd name="connsiteY11" fmla="*/ 662782 h 703263"/>
                <a:gd name="connsiteX12" fmla="*/ 218678 w 595312"/>
                <a:gd name="connsiteY12" fmla="*/ 419895 h 703263"/>
                <a:gd name="connsiteX13" fmla="*/ 171053 w 595312"/>
                <a:gd name="connsiteY13" fmla="*/ 338932 h 703263"/>
                <a:gd name="connsiteX14" fmla="*/ 82947 w 595312"/>
                <a:gd name="connsiteY14" fmla="*/ 596107 h 703263"/>
                <a:gd name="connsiteX15" fmla="*/ 21035 w 595312"/>
                <a:gd name="connsiteY15" fmla="*/ 550863 h 703263"/>
                <a:gd name="connsiteX16" fmla="*/ 154385 w 595312"/>
                <a:gd name="connsiteY16" fmla="*/ 281782 h 703263"/>
                <a:gd name="connsiteX17" fmla="*/ 16272 w 595312"/>
                <a:gd name="connsiteY17" fmla="*/ 131763 h 703263"/>
                <a:gd name="connsiteX18" fmla="*/ 56753 w 595312"/>
                <a:gd name="connsiteY18" fmla="*/ 81757 h 703263"/>
                <a:gd name="connsiteX19" fmla="*/ 197247 w 595312"/>
                <a:gd name="connsiteY19" fmla="*/ 227013 h 703263"/>
                <a:gd name="connsiteX20" fmla="*/ 259160 w 595312"/>
                <a:gd name="connsiteY20" fmla="*/ 212726 h 70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5312" h="703263">
                  <a:moveTo>
                    <a:pt x="259160" y="212726"/>
                  </a:moveTo>
                  <a:cubicBezTo>
                    <a:pt x="277019" y="179389"/>
                    <a:pt x="290512" y="53976"/>
                    <a:pt x="304403" y="26988"/>
                  </a:cubicBezTo>
                  <a:cubicBezTo>
                    <a:pt x="318294" y="0"/>
                    <a:pt x="341709" y="18257"/>
                    <a:pt x="342503" y="50801"/>
                  </a:cubicBezTo>
                  <a:cubicBezTo>
                    <a:pt x="343297" y="83345"/>
                    <a:pt x="302816" y="184945"/>
                    <a:pt x="309166" y="222251"/>
                  </a:cubicBezTo>
                  <a:cubicBezTo>
                    <a:pt x="315516" y="259557"/>
                    <a:pt x="344884" y="287338"/>
                    <a:pt x="380603" y="274638"/>
                  </a:cubicBezTo>
                  <a:cubicBezTo>
                    <a:pt x="416322" y="261938"/>
                    <a:pt x="490537" y="163910"/>
                    <a:pt x="523478" y="146051"/>
                  </a:cubicBezTo>
                  <a:cubicBezTo>
                    <a:pt x="556419" y="128192"/>
                    <a:pt x="595312" y="139304"/>
                    <a:pt x="578247" y="167482"/>
                  </a:cubicBezTo>
                  <a:cubicBezTo>
                    <a:pt x="561182" y="195660"/>
                    <a:pt x="447676" y="273845"/>
                    <a:pt x="421085" y="315120"/>
                  </a:cubicBezTo>
                  <a:cubicBezTo>
                    <a:pt x="394494" y="356395"/>
                    <a:pt x="445690" y="390526"/>
                    <a:pt x="418703" y="415132"/>
                  </a:cubicBezTo>
                  <a:cubicBezTo>
                    <a:pt x="391716" y="439738"/>
                    <a:pt x="282179" y="421482"/>
                    <a:pt x="259160" y="462757"/>
                  </a:cubicBezTo>
                  <a:cubicBezTo>
                    <a:pt x="236141" y="504032"/>
                    <a:pt x="288528" y="629445"/>
                    <a:pt x="280591" y="662782"/>
                  </a:cubicBezTo>
                  <a:cubicBezTo>
                    <a:pt x="272654" y="696119"/>
                    <a:pt x="221854" y="703263"/>
                    <a:pt x="211535" y="662782"/>
                  </a:cubicBezTo>
                  <a:cubicBezTo>
                    <a:pt x="201216" y="622301"/>
                    <a:pt x="225425" y="473870"/>
                    <a:pt x="218678" y="419895"/>
                  </a:cubicBezTo>
                  <a:cubicBezTo>
                    <a:pt x="211931" y="365920"/>
                    <a:pt x="193675" y="309563"/>
                    <a:pt x="171053" y="338932"/>
                  </a:cubicBezTo>
                  <a:cubicBezTo>
                    <a:pt x="148431" y="368301"/>
                    <a:pt x="107950" y="560785"/>
                    <a:pt x="82947" y="596107"/>
                  </a:cubicBezTo>
                  <a:cubicBezTo>
                    <a:pt x="57944" y="631429"/>
                    <a:pt x="9129" y="603250"/>
                    <a:pt x="21035" y="550863"/>
                  </a:cubicBezTo>
                  <a:cubicBezTo>
                    <a:pt x="32941" y="498476"/>
                    <a:pt x="155179" y="351632"/>
                    <a:pt x="154385" y="281782"/>
                  </a:cubicBezTo>
                  <a:cubicBezTo>
                    <a:pt x="153591" y="211932"/>
                    <a:pt x="32544" y="165100"/>
                    <a:pt x="16272" y="131763"/>
                  </a:cubicBezTo>
                  <a:cubicBezTo>
                    <a:pt x="0" y="98426"/>
                    <a:pt x="26591" y="65882"/>
                    <a:pt x="56753" y="81757"/>
                  </a:cubicBezTo>
                  <a:cubicBezTo>
                    <a:pt x="86915" y="97632"/>
                    <a:pt x="163116" y="203994"/>
                    <a:pt x="197247" y="227013"/>
                  </a:cubicBezTo>
                  <a:cubicBezTo>
                    <a:pt x="231378" y="250032"/>
                    <a:pt x="241301" y="246064"/>
                    <a:pt x="259160" y="2127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glow rad="101600">
                <a:schemeClr val="accent4">
                  <a:lumMod val="20000"/>
                  <a:lumOff val="80000"/>
                  <a:alpha val="6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6" name="Forma livre 55"/>
            <p:cNvSpPr/>
            <p:nvPr/>
          </p:nvSpPr>
          <p:spPr>
            <a:xfrm rot="10324568">
              <a:off x="6813146" y="3294341"/>
              <a:ext cx="144444" cy="125299"/>
            </a:xfrm>
            <a:custGeom>
              <a:avLst/>
              <a:gdLst>
                <a:gd name="connsiteX0" fmla="*/ 259160 w 595312"/>
                <a:gd name="connsiteY0" fmla="*/ 212726 h 703263"/>
                <a:gd name="connsiteX1" fmla="*/ 304403 w 595312"/>
                <a:gd name="connsiteY1" fmla="*/ 26988 h 703263"/>
                <a:gd name="connsiteX2" fmla="*/ 342503 w 595312"/>
                <a:gd name="connsiteY2" fmla="*/ 50801 h 703263"/>
                <a:gd name="connsiteX3" fmla="*/ 309166 w 595312"/>
                <a:gd name="connsiteY3" fmla="*/ 222251 h 703263"/>
                <a:gd name="connsiteX4" fmla="*/ 380603 w 595312"/>
                <a:gd name="connsiteY4" fmla="*/ 274638 h 703263"/>
                <a:gd name="connsiteX5" fmla="*/ 523478 w 595312"/>
                <a:gd name="connsiteY5" fmla="*/ 146051 h 703263"/>
                <a:gd name="connsiteX6" fmla="*/ 578247 w 595312"/>
                <a:gd name="connsiteY6" fmla="*/ 167482 h 703263"/>
                <a:gd name="connsiteX7" fmla="*/ 421085 w 595312"/>
                <a:gd name="connsiteY7" fmla="*/ 315120 h 703263"/>
                <a:gd name="connsiteX8" fmla="*/ 418703 w 595312"/>
                <a:gd name="connsiteY8" fmla="*/ 415132 h 703263"/>
                <a:gd name="connsiteX9" fmla="*/ 259160 w 595312"/>
                <a:gd name="connsiteY9" fmla="*/ 462757 h 703263"/>
                <a:gd name="connsiteX10" fmla="*/ 280591 w 595312"/>
                <a:gd name="connsiteY10" fmla="*/ 662782 h 703263"/>
                <a:gd name="connsiteX11" fmla="*/ 211535 w 595312"/>
                <a:gd name="connsiteY11" fmla="*/ 662782 h 703263"/>
                <a:gd name="connsiteX12" fmla="*/ 218678 w 595312"/>
                <a:gd name="connsiteY12" fmla="*/ 419895 h 703263"/>
                <a:gd name="connsiteX13" fmla="*/ 171053 w 595312"/>
                <a:gd name="connsiteY13" fmla="*/ 338932 h 703263"/>
                <a:gd name="connsiteX14" fmla="*/ 82947 w 595312"/>
                <a:gd name="connsiteY14" fmla="*/ 596107 h 703263"/>
                <a:gd name="connsiteX15" fmla="*/ 21035 w 595312"/>
                <a:gd name="connsiteY15" fmla="*/ 550863 h 703263"/>
                <a:gd name="connsiteX16" fmla="*/ 154385 w 595312"/>
                <a:gd name="connsiteY16" fmla="*/ 281782 h 703263"/>
                <a:gd name="connsiteX17" fmla="*/ 16272 w 595312"/>
                <a:gd name="connsiteY17" fmla="*/ 131763 h 703263"/>
                <a:gd name="connsiteX18" fmla="*/ 56753 w 595312"/>
                <a:gd name="connsiteY18" fmla="*/ 81757 h 703263"/>
                <a:gd name="connsiteX19" fmla="*/ 197247 w 595312"/>
                <a:gd name="connsiteY19" fmla="*/ 227013 h 703263"/>
                <a:gd name="connsiteX20" fmla="*/ 259160 w 595312"/>
                <a:gd name="connsiteY20" fmla="*/ 212726 h 70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5312" h="703263">
                  <a:moveTo>
                    <a:pt x="259160" y="212726"/>
                  </a:moveTo>
                  <a:cubicBezTo>
                    <a:pt x="277019" y="179389"/>
                    <a:pt x="290512" y="53976"/>
                    <a:pt x="304403" y="26988"/>
                  </a:cubicBezTo>
                  <a:cubicBezTo>
                    <a:pt x="318294" y="0"/>
                    <a:pt x="341709" y="18257"/>
                    <a:pt x="342503" y="50801"/>
                  </a:cubicBezTo>
                  <a:cubicBezTo>
                    <a:pt x="343297" y="83345"/>
                    <a:pt x="302816" y="184945"/>
                    <a:pt x="309166" y="222251"/>
                  </a:cubicBezTo>
                  <a:cubicBezTo>
                    <a:pt x="315516" y="259557"/>
                    <a:pt x="344884" y="287338"/>
                    <a:pt x="380603" y="274638"/>
                  </a:cubicBezTo>
                  <a:cubicBezTo>
                    <a:pt x="416322" y="261938"/>
                    <a:pt x="490537" y="163910"/>
                    <a:pt x="523478" y="146051"/>
                  </a:cubicBezTo>
                  <a:cubicBezTo>
                    <a:pt x="556419" y="128192"/>
                    <a:pt x="595312" y="139304"/>
                    <a:pt x="578247" y="167482"/>
                  </a:cubicBezTo>
                  <a:cubicBezTo>
                    <a:pt x="561182" y="195660"/>
                    <a:pt x="447676" y="273845"/>
                    <a:pt x="421085" y="315120"/>
                  </a:cubicBezTo>
                  <a:cubicBezTo>
                    <a:pt x="394494" y="356395"/>
                    <a:pt x="445690" y="390526"/>
                    <a:pt x="418703" y="415132"/>
                  </a:cubicBezTo>
                  <a:cubicBezTo>
                    <a:pt x="391716" y="439738"/>
                    <a:pt x="282179" y="421482"/>
                    <a:pt x="259160" y="462757"/>
                  </a:cubicBezTo>
                  <a:cubicBezTo>
                    <a:pt x="236141" y="504032"/>
                    <a:pt x="288528" y="629445"/>
                    <a:pt x="280591" y="662782"/>
                  </a:cubicBezTo>
                  <a:cubicBezTo>
                    <a:pt x="272654" y="696119"/>
                    <a:pt x="221854" y="703263"/>
                    <a:pt x="211535" y="662782"/>
                  </a:cubicBezTo>
                  <a:cubicBezTo>
                    <a:pt x="201216" y="622301"/>
                    <a:pt x="225425" y="473870"/>
                    <a:pt x="218678" y="419895"/>
                  </a:cubicBezTo>
                  <a:cubicBezTo>
                    <a:pt x="211931" y="365920"/>
                    <a:pt x="193675" y="309563"/>
                    <a:pt x="171053" y="338932"/>
                  </a:cubicBezTo>
                  <a:cubicBezTo>
                    <a:pt x="148431" y="368301"/>
                    <a:pt x="107950" y="560785"/>
                    <a:pt x="82947" y="596107"/>
                  </a:cubicBezTo>
                  <a:cubicBezTo>
                    <a:pt x="57944" y="631429"/>
                    <a:pt x="9129" y="603250"/>
                    <a:pt x="21035" y="550863"/>
                  </a:cubicBezTo>
                  <a:cubicBezTo>
                    <a:pt x="32941" y="498476"/>
                    <a:pt x="155179" y="351632"/>
                    <a:pt x="154385" y="281782"/>
                  </a:cubicBezTo>
                  <a:cubicBezTo>
                    <a:pt x="153591" y="211932"/>
                    <a:pt x="32544" y="165100"/>
                    <a:pt x="16272" y="131763"/>
                  </a:cubicBezTo>
                  <a:cubicBezTo>
                    <a:pt x="0" y="98426"/>
                    <a:pt x="26591" y="65882"/>
                    <a:pt x="56753" y="81757"/>
                  </a:cubicBezTo>
                  <a:cubicBezTo>
                    <a:pt x="86915" y="97632"/>
                    <a:pt x="163116" y="203994"/>
                    <a:pt x="197247" y="227013"/>
                  </a:cubicBezTo>
                  <a:cubicBezTo>
                    <a:pt x="231378" y="250032"/>
                    <a:pt x="241301" y="246064"/>
                    <a:pt x="259160" y="2127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glow rad="101600">
                <a:schemeClr val="accent4">
                  <a:lumMod val="20000"/>
                  <a:lumOff val="80000"/>
                  <a:alpha val="6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7" name="Forma livre 56"/>
            <p:cNvSpPr/>
            <p:nvPr/>
          </p:nvSpPr>
          <p:spPr>
            <a:xfrm rot="10324568">
              <a:off x="6892506" y="3010859"/>
              <a:ext cx="219138" cy="250927"/>
            </a:xfrm>
            <a:custGeom>
              <a:avLst/>
              <a:gdLst>
                <a:gd name="connsiteX0" fmla="*/ 259160 w 595312"/>
                <a:gd name="connsiteY0" fmla="*/ 212726 h 703263"/>
                <a:gd name="connsiteX1" fmla="*/ 304403 w 595312"/>
                <a:gd name="connsiteY1" fmla="*/ 26988 h 703263"/>
                <a:gd name="connsiteX2" fmla="*/ 342503 w 595312"/>
                <a:gd name="connsiteY2" fmla="*/ 50801 h 703263"/>
                <a:gd name="connsiteX3" fmla="*/ 309166 w 595312"/>
                <a:gd name="connsiteY3" fmla="*/ 222251 h 703263"/>
                <a:gd name="connsiteX4" fmla="*/ 380603 w 595312"/>
                <a:gd name="connsiteY4" fmla="*/ 274638 h 703263"/>
                <a:gd name="connsiteX5" fmla="*/ 523478 w 595312"/>
                <a:gd name="connsiteY5" fmla="*/ 146051 h 703263"/>
                <a:gd name="connsiteX6" fmla="*/ 578247 w 595312"/>
                <a:gd name="connsiteY6" fmla="*/ 167482 h 703263"/>
                <a:gd name="connsiteX7" fmla="*/ 421085 w 595312"/>
                <a:gd name="connsiteY7" fmla="*/ 315120 h 703263"/>
                <a:gd name="connsiteX8" fmla="*/ 418703 w 595312"/>
                <a:gd name="connsiteY8" fmla="*/ 415132 h 703263"/>
                <a:gd name="connsiteX9" fmla="*/ 259160 w 595312"/>
                <a:gd name="connsiteY9" fmla="*/ 462757 h 703263"/>
                <a:gd name="connsiteX10" fmla="*/ 280591 w 595312"/>
                <a:gd name="connsiteY10" fmla="*/ 662782 h 703263"/>
                <a:gd name="connsiteX11" fmla="*/ 211535 w 595312"/>
                <a:gd name="connsiteY11" fmla="*/ 662782 h 703263"/>
                <a:gd name="connsiteX12" fmla="*/ 218678 w 595312"/>
                <a:gd name="connsiteY12" fmla="*/ 419895 h 703263"/>
                <a:gd name="connsiteX13" fmla="*/ 171053 w 595312"/>
                <a:gd name="connsiteY13" fmla="*/ 338932 h 703263"/>
                <a:gd name="connsiteX14" fmla="*/ 82947 w 595312"/>
                <a:gd name="connsiteY14" fmla="*/ 596107 h 703263"/>
                <a:gd name="connsiteX15" fmla="*/ 21035 w 595312"/>
                <a:gd name="connsiteY15" fmla="*/ 550863 h 703263"/>
                <a:gd name="connsiteX16" fmla="*/ 154385 w 595312"/>
                <a:gd name="connsiteY16" fmla="*/ 281782 h 703263"/>
                <a:gd name="connsiteX17" fmla="*/ 16272 w 595312"/>
                <a:gd name="connsiteY17" fmla="*/ 131763 h 703263"/>
                <a:gd name="connsiteX18" fmla="*/ 56753 w 595312"/>
                <a:gd name="connsiteY18" fmla="*/ 81757 h 703263"/>
                <a:gd name="connsiteX19" fmla="*/ 197247 w 595312"/>
                <a:gd name="connsiteY19" fmla="*/ 227013 h 703263"/>
                <a:gd name="connsiteX20" fmla="*/ 259160 w 595312"/>
                <a:gd name="connsiteY20" fmla="*/ 212726 h 70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5312" h="703263">
                  <a:moveTo>
                    <a:pt x="259160" y="212726"/>
                  </a:moveTo>
                  <a:cubicBezTo>
                    <a:pt x="277019" y="179389"/>
                    <a:pt x="290512" y="53976"/>
                    <a:pt x="304403" y="26988"/>
                  </a:cubicBezTo>
                  <a:cubicBezTo>
                    <a:pt x="318294" y="0"/>
                    <a:pt x="341709" y="18257"/>
                    <a:pt x="342503" y="50801"/>
                  </a:cubicBezTo>
                  <a:cubicBezTo>
                    <a:pt x="343297" y="83345"/>
                    <a:pt x="302816" y="184945"/>
                    <a:pt x="309166" y="222251"/>
                  </a:cubicBezTo>
                  <a:cubicBezTo>
                    <a:pt x="315516" y="259557"/>
                    <a:pt x="344884" y="287338"/>
                    <a:pt x="380603" y="274638"/>
                  </a:cubicBezTo>
                  <a:cubicBezTo>
                    <a:pt x="416322" y="261938"/>
                    <a:pt x="490537" y="163910"/>
                    <a:pt x="523478" y="146051"/>
                  </a:cubicBezTo>
                  <a:cubicBezTo>
                    <a:pt x="556419" y="128192"/>
                    <a:pt x="595312" y="139304"/>
                    <a:pt x="578247" y="167482"/>
                  </a:cubicBezTo>
                  <a:cubicBezTo>
                    <a:pt x="561182" y="195660"/>
                    <a:pt x="447676" y="273845"/>
                    <a:pt x="421085" y="315120"/>
                  </a:cubicBezTo>
                  <a:cubicBezTo>
                    <a:pt x="394494" y="356395"/>
                    <a:pt x="445690" y="390526"/>
                    <a:pt x="418703" y="415132"/>
                  </a:cubicBezTo>
                  <a:cubicBezTo>
                    <a:pt x="391716" y="439738"/>
                    <a:pt x="282179" y="421482"/>
                    <a:pt x="259160" y="462757"/>
                  </a:cubicBezTo>
                  <a:cubicBezTo>
                    <a:pt x="236141" y="504032"/>
                    <a:pt x="288528" y="629445"/>
                    <a:pt x="280591" y="662782"/>
                  </a:cubicBezTo>
                  <a:cubicBezTo>
                    <a:pt x="272654" y="696119"/>
                    <a:pt x="221854" y="703263"/>
                    <a:pt x="211535" y="662782"/>
                  </a:cubicBezTo>
                  <a:cubicBezTo>
                    <a:pt x="201216" y="622301"/>
                    <a:pt x="225425" y="473870"/>
                    <a:pt x="218678" y="419895"/>
                  </a:cubicBezTo>
                  <a:cubicBezTo>
                    <a:pt x="211931" y="365920"/>
                    <a:pt x="193675" y="309563"/>
                    <a:pt x="171053" y="338932"/>
                  </a:cubicBezTo>
                  <a:cubicBezTo>
                    <a:pt x="148431" y="368301"/>
                    <a:pt x="107950" y="560785"/>
                    <a:pt x="82947" y="596107"/>
                  </a:cubicBezTo>
                  <a:cubicBezTo>
                    <a:pt x="57944" y="631429"/>
                    <a:pt x="9129" y="603250"/>
                    <a:pt x="21035" y="550863"/>
                  </a:cubicBezTo>
                  <a:cubicBezTo>
                    <a:pt x="32941" y="498476"/>
                    <a:pt x="155179" y="351632"/>
                    <a:pt x="154385" y="281782"/>
                  </a:cubicBezTo>
                  <a:cubicBezTo>
                    <a:pt x="153591" y="211932"/>
                    <a:pt x="32544" y="165100"/>
                    <a:pt x="16272" y="131763"/>
                  </a:cubicBezTo>
                  <a:cubicBezTo>
                    <a:pt x="0" y="98426"/>
                    <a:pt x="26591" y="65882"/>
                    <a:pt x="56753" y="81757"/>
                  </a:cubicBezTo>
                  <a:cubicBezTo>
                    <a:pt x="86915" y="97632"/>
                    <a:pt x="163116" y="203994"/>
                    <a:pt x="197247" y="227013"/>
                  </a:cubicBezTo>
                  <a:cubicBezTo>
                    <a:pt x="231378" y="250032"/>
                    <a:pt x="241301" y="246064"/>
                    <a:pt x="259160" y="2127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glow rad="101600">
                <a:schemeClr val="accent4">
                  <a:lumMod val="20000"/>
                  <a:lumOff val="80000"/>
                  <a:alpha val="6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8" name="Forma livre 57"/>
            <p:cNvSpPr/>
            <p:nvPr/>
          </p:nvSpPr>
          <p:spPr>
            <a:xfrm rot="10324568">
              <a:off x="6884203" y="3006311"/>
              <a:ext cx="144444" cy="125299"/>
            </a:xfrm>
            <a:custGeom>
              <a:avLst/>
              <a:gdLst>
                <a:gd name="connsiteX0" fmla="*/ 259160 w 595312"/>
                <a:gd name="connsiteY0" fmla="*/ 212726 h 703263"/>
                <a:gd name="connsiteX1" fmla="*/ 304403 w 595312"/>
                <a:gd name="connsiteY1" fmla="*/ 26988 h 703263"/>
                <a:gd name="connsiteX2" fmla="*/ 342503 w 595312"/>
                <a:gd name="connsiteY2" fmla="*/ 50801 h 703263"/>
                <a:gd name="connsiteX3" fmla="*/ 309166 w 595312"/>
                <a:gd name="connsiteY3" fmla="*/ 222251 h 703263"/>
                <a:gd name="connsiteX4" fmla="*/ 380603 w 595312"/>
                <a:gd name="connsiteY4" fmla="*/ 274638 h 703263"/>
                <a:gd name="connsiteX5" fmla="*/ 523478 w 595312"/>
                <a:gd name="connsiteY5" fmla="*/ 146051 h 703263"/>
                <a:gd name="connsiteX6" fmla="*/ 578247 w 595312"/>
                <a:gd name="connsiteY6" fmla="*/ 167482 h 703263"/>
                <a:gd name="connsiteX7" fmla="*/ 421085 w 595312"/>
                <a:gd name="connsiteY7" fmla="*/ 315120 h 703263"/>
                <a:gd name="connsiteX8" fmla="*/ 418703 w 595312"/>
                <a:gd name="connsiteY8" fmla="*/ 415132 h 703263"/>
                <a:gd name="connsiteX9" fmla="*/ 259160 w 595312"/>
                <a:gd name="connsiteY9" fmla="*/ 462757 h 703263"/>
                <a:gd name="connsiteX10" fmla="*/ 280591 w 595312"/>
                <a:gd name="connsiteY10" fmla="*/ 662782 h 703263"/>
                <a:gd name="connsiteX11" fmla="*/ 211535 w 595312"/>
                <a:gd name="connsiteY11" fmla="*/ 662782 h 703263"/>
                <a:gd name="connsiteX12" fmla="*/ 218678 w 595312"/>
                <a:gd name="connsiteY12" fmla="*/ 419895 h 703263"/>
                <a:gd name="connsiteX13" fmla="*/ 171053 w 595312"/>
                <a:gd name="connsiteY13" fmla="*/ 338932 h 703263"/>
                <a:gd name="connsiteX14" fmla="*/ 82947 w 595312"/>
                <a:gd name="connsiteY14" fmla="*/ 596107 h 703263"/>
                <a:gd name="connsiteX15" fmla="*/ 21035 w 595312"/>
                <a:gd name="connsiteY15" fmla="*/ 550863 h 703263"/>
                <a:gd name="connsiteX16" fmla="*/ 154385 w 595312"/>
                <a:gd name="connsiteY16" fmla="*/ 281782 h 703263"/>
                <a:gd name="connsiteX17" fmla="*/ 16272 w 595312"/>
                <a:gd name="connsiteY17" fmla="*/ 131763 h 703263"/>
                <a:gd name="connsiteX18" fmla="*/ 56753 w 595312"/>
                <a:gd name="connsiteY18" fmla="*/ 81757 h 703263"/>
                <a:gd name="connsiteX19" fmla="*/ 197247 w 595312"/>
                <a:gd name="connsiteY19" fmla="*/ 227013 h 703263"/>
                <a:gd name="connsiteX20" fmla="*/ 259160 w 595312"/>
                <a:gd name="connsiteY20" fmla="*/ 212726 h 70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5312" h="703263">
                  <a:moveTo>
                    <a:pt x="259160" y="212726"/>
                  </a:moveTo>
                  <a:cubicBezTo>
                    <a:pt x="277019" y="179389"/>
                    <a:pt x="290512" y="53976"/>
                    <a:pt x="304403" y="26988"/>
                  </a:cubicBezTo>
                  <a:cubicBezTo>
                    <a:pt x="318294" y="0"/>
                    <a:pt x="341709" y="18257"/>
                    <a:pt x="342503" y="50801"/>
                  </a:cubicBezTo>
                  <a:cubicBezTo>
                    <a:pt x="343297" y="83345"/>
                    <a:pt x="302816" y="184945"/>
                    <a:pt x="309166" y="222251"/>
                  </a:cubicBezTo>
                  <a:cubicBezTo>
                    <a:pt x="315516" y="259557"/>
                    <a:pt x="344884" y="287338"/>
                    <a:pt x="380603" y="274638"/>
                  </a:cubicBezTo>
                  <a:cubicBezTo>
                    <a:pt x="416322" y="261938"/>
                    <a:pt x="490537" y="163910"/>
                    <a:pt x="523478" y="146051"/>
                  </a:cubicBezTo>
                  <a:cubicBezTo>
                    <a:pt x="556419" y="128192"/>
                    <a:pt x="595312" y="139304"/>
                    <a:pt x="578247" y="167482"/>
                  </a:cubicBezTo>
                  <a:cubicBezTo>
                    <a:pt x="561182" y="195660"/>
                    <a:pt x="447676" y="273845"/>
                    <a:pt x="421085" y="315120"/>
                  </a:cubicBezTo>
                  <a:cubicBezTo>
                    <a:pt x="394494" y="356395"/>
                    <a:pt x="445690" y="390526"/>
                    <a:pt x="418703" y="415132"/>
                  </a:cubicBezTo>
                  <a:cubicBezTo>
                    <a:pt x="391716" y="439738"/>
                    <a:pt x="282179" y="421482"/>
                    <a:pt x="259160" y="462757"/>
                  </a:cubicBezTo>
                  <a:cubicBezTo>
                    <a:pt x="236141" y="504032"/>
                    <a:pt x="288528" y="629445"/>
                    <a:pt x="280591" y="662782"/>
                  </a:cubicBezTo>
                  <a:cubicBezTo>
                    <a:pt x="272654" y="696119"/>
                    <a:pt x="221854" y="703263"/>
                    <a:pt x="211535" y="662782"/>
                  </a:cubicBezTo>
                  <a:cubicBezTo>
                    <a:pt x="201216" y="622301"/>
                    <a:pt x="225425" y="473870"/>
                    <a:pt x="218678" y="419895"/>
                  </a:cubicBezTo>
                  <a:cubicBezTo>
                    <a:pt x="211931" y="365920"/>
                    <a:pt x="193675" y="309563"/>
                    <a:pt x="171053" y="338932"/>
                  </a:cubicBezTo>
                  <a:cubicBezTo>
                    <a:pt x="148431" y="368301"/>
                    <a:pt x="107950" y="560785"/>
                    <a:pt x="82947" y="596107"/>
                  </a:cubicBezTo>
                  <a:cubicBezTo>
                    <a:pt x="57944" y="631429"/>
                    <a:pt x="9129" y="603250"/>
                    <a:pt x="21035" y="550863"/>
                  </a:cubicBezTo>
                  <a:cubicBezTo>
                    <a:pt x="32941" y="498476"/>
                    <a:pt x="155179" y="351632"/>
                    <a:pt x="154385" y="281782"/>
                  </a:cubicBezTo>
                  <a:cubicBezTo>
                    <a:pt x="153591" y="211932"/>
                    <a:pt x="32544" y="165100"/>
                    <a:pt x="16272" y="131763"/>
                  </a:cubicBezTo>
                  <a:cubicBezTo>
                    <a:pt x="0" y="98426"/>
                    <a:pt x="26591" y="65882"/>
                    <a:pt x="56753" y="81757"/>
                  </a:cubicBezTo>
                  <a:cubicBezTo>
                    <a:pt x="86915" y="97632"/>
                    <a:pt x="163116" y="203994"/>
                    <a:pt x="197247" y="227013"/>
                  </a:cubicBezTo>
                  <a:cubicBezTo>
                    <a:pt x="231378" y="250032"/>
                    <a:pt x="241301" y="246064"/>
                    <a:pt x="259160" y="2127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glow rad="101600">
                <a:schemeClr val="accent4">
                  <a:lumMod val="20000"/>
                  <a:lumOff val="80000"/>
                  <a:alpha val="6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cxnSp>
        <p:nvCxnSpPr>
          <p:cNvPr id="63" name="Conector de seta reta 88">
            <a:extLst>
              <a:ext uri="{FF2B5EF4-FFF2-40B4-BE49-F238E27FC236}">
                <a16:creationId xmlns:a16="http://schemas.microsoft.com/office/drawing/2014/main" id="{1B369E86-DE55-4D84-8FFD-D00E6AFEFB46}"/>
              </a:ext>
            </a:extLst>
          </p:cNvPr>
          <p:cNvCxnSpPr/>
          <p:nvPr/>
        </p:nvCxnSpPr>
        <p:spPr>
          <a:xfrm>
            <a:off x="3941012" y="5471216"/>
            <a:ext cx="27363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88">
            <a:extLst>
              <a:ext uri="{FF2B5EF4-FFF2-40B4-BE49-F238E27FC236}">
                <a16:creationId xmlns:a16="http://schemas.microsoft.com/office/drawing/2014/main" id="{1B369E86-DE55-4D84-8FFD-D00E6AFEFB46}"/>
              </a:ext>
            </a:extLst>
          </p:cNvPr>
          <p:cNvCxnSpPr/>
          <p:nvPr/>
        </p:nvCxnSpPr>
        <p:spPr>
          <a:xfrm>
            <a:off x="3869004" y="4967160"/>
            <a:ext cx="27363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de seta reta 88">
            <a:extLst>
              <a:ext uri="{FF2B5EF4-FFF2-40B4-BE49-F238E27FC236}">
                <a16:creationId xmlns:a16="http://schemas.microsoft.com/office/drawing/2014/main" id="{1B369E86-DE55-4D84-8FFD-D00E6AFEFB46}"/>
              </a:ext>
            </a:extLst>
          </p:cNvPr>
          <p:cNvCxnSpPr/>
          <p:nvPr/>
        </p:nvCxnSpPr>
        <p:spPr>
          <a:xfrm>
            <a:off x="3941012" y="5183184"/>
            <a:ext cx="27363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 flipH="1">
            <a:off x="7771867" y="4675817"/>
            <a:ext cx="15811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Imagem 66">
            <a:extLst>
              <a:ext uri="{FF2B5EF4-FFF2-40B4-BE49-F238E27FC236}">
                <a16:creationId xmlns:a16="http://schemas.microsoft.com/office/drawing/2014/main" id="{FA40F67A-73D6-444B-873B-8A7E00ECC3F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0812" y="2384286"/>
            <a:ext cx="409575" cy="1552575"/>
          </a:xfrm>
          <a:prstGeom prst="rect">
            <a:avLst/>
          </a:prstGeom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id="{1DF1671D-2EBA-4CC8-B41E-239895396D0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70178" y="2379639"/>
            <a:ext cx="409575" cy="1552575"/>
          </a:xfrm>
          <a:prstGeom prst="rect">
            <a:avLst/>
          </a:prstGeom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id="{A5244329-0DE2-44B7-BDC3-39CB3D575C2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08764" y="2389148"/>
            <a:ext cx="409575" cy="1552575"/>
          </a:xfrm>
          <a:prstGeom prst="rect">
            <a:avLst/>
          </a:prstGeom>
        </p:spPr>
      </p:pic>
      <p:sp>
        <p:nvSpPr>
          <p:cNvPr id="70" name="Seta: Curva para Baixo 13">
            <a:extLst>
              <a:ext uri="{FF2B5EF4-FFF2-40B4-BE49-F238E27FC236}">
                <a16:creationId xmlns:a16="http://schemas.microsoft.com/office/drawing/2014/main" id="{1735606F-31BB-4FAF-9522-5A84B9B4CCDC}"/>
              </a:ext>
            </a:extLst>
          </p:cNvPr>
          <p:cNvSpPr/>
          <p:nvPr/>
        </p:nvSpPr>
        <p:spPr>
          <a:xfrm>
            <a:off x="4949124" y="1816769"/>
            <a:ext cx="576064" cy="19806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71" name="Imagem 70">
            <a:extLst>
              <a:ext uri="{FF2B5EF4-FFF2-40B4-BE49-F238E27FC236}">
                <a16:creationId xmlns:a16="http://schemas.microsoft.com/office/drawing/2014/main" id="{A5244329-0DE2-44B7-BDC3-39CB3D575C2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76716" y="2374872"/>
            <a:ext cx="409575" cy="1552575"/>
          </a:xfrm>
          <a:prstGeom prst="rect">
            <a:avLst/>
          </a:prstGeom>
        </p:spPr>
      </p:pic>
      <p:grpSp>
        <p:nvGrpSpPr>
          <p:cNvPr id="72" name="Grupo 71"/>
          <p:cNvGrpSpPr/>
          <p:nvPr/>
        </p:nvGrpSpPr>
        <p:grpSpPr>
          <a:xfrm>
            <a:off x="5203620" y="2086840"/>
            <a:ext cx="753616" cy="1828800"/>
            <a:chOff x="4178424" y="1772816"/>
            <a:chExt cx="753616" cy="1828800"/>
          </a:xfrm>
        </p:grpSpPr>
        <p:pic>
          <p:nvPicPr>
            <p:cNvPr id="73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78424" y="1772816"/>
              <a:ext cx="6096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CaixaDeTexto 73"/>
            <p:cNvSpPr txBox="1"/>
            <p:nvPr/>
          </p:nvSpPr>
          <p:spPr>
            <a:xfrm>
              <a:off x="4283968" y="2204864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/>
                <a:t>PRP</a:t>
              </a:r>
            </a:p>
          </p:txBody>
        </p:sp>
        <p:sp>
          <p:nvSpPr>
            <p:cNvPr id="75" name="Forma livre 74"/>
            <p:cNvSpPr/>
            <p:nvPr/>
          </p:nvSpPr>
          <p:spPr>
            <a:xfrm>
              <a:off x="4355976" y="2861605"/>
              <a:ext cx="144016" cy="135347"/>
            </a:xfrm>
            <a:custGeom>
              <a:avLst/>
              <a:gdLst>
                <a:gd name="connsiteX0" fmla="*/ 151342 w 246592"/>
                <a:gd name="connsiteY0" fmla="*/ 5292 h 166159"/>
                <a:gd name="connsiteX1" fmla="*/ 49742 w 246592"/>
                <a:gd name="connsiteY1" fmla="*/ 24342 h 166159"/>
                <a:gd name="connsiteX2" fmla="*/ 5292 w 246592"/>
                <a:gd name="connsiteY2" fmla="*/ 119592 h 166159"/>
                <a:gd name="connsiteX3" fmla="*/ 81492 w 246592"/>
                <a:gd name="connsiteY3" fmla="*/ 164042 h 166159"/>
                <a:gd name="connsiteX4" fmla="*/ 132292 w 246592"/>
                <a:gd name="connsiteY4" fmla="*/ 132292 h 166159"/>
                <a:gd name="connsiteX5" fmla="*/ 195792 w 246592"/>
                <a:gd name="connsiteY5" fmla="*/ 113242 h 166159"/>
                <a:gd name="connsiteX6" fmla="*/ 240242 w 246592"/>
                <a:gd name="connsiteY6" fmla="*/ 56092 h 166159"/>
                <a:gd name="connsiteX7" fmla="*/ 151342 w 246592"/>
                <a:gd name="connsiteY7" fmla="*/ 5292 h 16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92" h="166159">
                  <a:moveTo>
                    <a:pt x="151342" y="5292"/>
                  </a:moveTo>
                  <a:cubicBezTo>
                    <a:pt x="119592" y="0"/>
                    <a:pt x="74084" y="5292"/>
                    <a:pt x="49742" y="24342"/>
                  </a:cubicBezTo>
                  <a:cubicBezTo>
                    <a:pt x="25400" y="43392"/>
                    <a:pt x="0" y="96309"/>
                    <a:pt x="5292" y="119592"/>
                  </a:cubicBezTo>
                  <a:cubicBezTo>
                    <a:pt x="10584" y="142875"/>
                    <a:pt x="60325" y="161925"/>
                    <a:pt x="81492" y="164042"/>
                  </a:cubicBezTo>
                  <a:cubicBezTo>
                    <a:pt x="102659" y="166159"/>
                    <a:pt x="113242" y="140759"/>
                    <a:pt x="132292" y="132292"/>
                  </a:cubicBezTo>
                  <a:cubicBezTo>
                    <a:pt x="151342" y="123825"/>
                    <a:pt x="177800" y="125942"/>
                    <a:pt x="195792" y="113242"/>
                  </a:cubicBezTo>
                  <a:cubicBezTo>
                    <a:pt x="213784" y="100542"/>
                    <a:pt x="246592" y="75142"/>
                    <a:pt x="240242" y="56092"/>
                  </a:cubicBezTo>
                  <a:cubicBezTo>
                    <a:pt x="233892" y="37042"/>
                    <a:pt x="183092" y="10584"/>
                    <a:pt x="151342" y="529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6" name="Forma livre 75"/>
            <p:cNvSpPr/>
            <p:nvPr/>
          </p:nvSpPr>
          <p:spPr>
            <a:xfrm>
              <a:off x="4427984" y="2717589"/>
              <a:ext cx="144016" cy="135347"/>
            </a:xfrm>
            <a:custGeom>
              <a:avLst/>
              <a:gdLst>
                <a:gd name="connsiteX0" fmla="*/ 151342 w 246592"/>
                <a:gd name="connsiteY0" fmla="*/ 5292 h 166159"/>
                <a:gd name="connsiteX1" fmla="*/ 49742 w 246592"/>
                <a:gd name="connsiteY1" fmla="*/ 24342 h 166159"/>
                <a:gd name="connsiteX2" fmla="*/ 5292 w 246592"/>
                <a:gd name="connsiteY2" fmla="*/ 119592 h 166159"/>
                <a:gd name="connsiteX3" fmla="*/ 81492 w 246592"/>
                <a:gd name="connsiteY3" fmla="*/ 164042 h 166159"/>
                <a:gd name="connsiteX4" fmla="*/ 132292 w 246592"/>
                <a:gd name="connsiteY4" fmla="*/ 132292 h 166159"/>
                <a:gd name="connsiteX5" fmla="*/ 195792 w 246592"/>
                <a:gd name="connsiteY5" fmla="*/ 113242 h 166159"/>
                <a:gd name="connsiteX6" fmla="*/ 240242 w 246592"/>
                <a:gd name="connsiteY6" fmla="*/ 56092 h 166159"/>
                <a:gd name="connsiteX7" fmla="*/ 151342 w 246592"/>
                <a:gd name="connsiteY7" fmla="*/ 5292 h 16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92" h="166159">
                  <a:moveTo>
                    <a:pt x="151342" y="5292"/>
                  </a:moveTo>
                  <a:cubicBezTo>
                    <a:pt x="119592" y="0"/>
                    <a:pt x="74084" y="5292"/>
                    <a:pt x="49742" y="24342"/>
                  </a:cubicBezTo>
                  <a:cubicBezTo>
                    <a:pt x="25400" y="43392"/>
                    <a:pt x="0" y="96309"/>
                    <a:pt x="5292" y="119592"/>
                  </a:cubicBezTo>
                  <a:cubicBezTo>
                    <a:pt x="10584" y="142875"/>
                    <a:pt x="60325" y="161925"/>
                    <a:pt x="81492" y="164042"/>
                  </a:cubicBezTo>
                  <a:cubicBezTo>
                    <a:pt x="102659" y="166159"/>
                    <a:pt x="113242" y="140759"/>
                    <a:pt x="132292" y="132292"/>
                  </a:cubicBezTo>
                  <a:cubicBezTo>
                    <a:pt x="151342" y="123825"/>
                    <a:pt x="177800" y="125942"/>
                    <a:pt x="195792" y="113242"/>
                  </a:cubicBezTo>
                  <a:cubicBezTo>
                    <a:pt x="213784" y="100542"/>
                    <a:pt x="246592" y="75142"/>
                    <a:pt x="240242" y="56092"/>
                  </a:cubicBezTo>
                  <a:cubicBezTo>
                    <a:pt x="233892" y="37042"/>
                    <a:pt x="183092" y="10584"/>
                    <a:pt x="151342" y="529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Forma livre 76"/>
            <p:cNvSpPr/>
            <p:nvPr/>
          </p:nvSpPr>
          <p:spPr>
            <a:xfrm>
              <a:off x="4355976" y="2573573"/>
              <a:ext cx="144016" cy="135347"/>
            </a:xfrm>
            <a:custGeom>
              <a:avLst/>
              <a:gdLst>
                <a:gd name="connsiteX0" fmla="*/ 151342 w 246592"/>
                <a:gd name="connsiteY0" fmla="*/ 5292 h 166159"/>
                <a:gd name="connsiteX1" fmla="*/ 49742 w 246592"/>
                <a:gd name="connsiteY1" fmla="*/ 24342 h 166159"/>
                <a:gd name="connsiteX2" fmla="*/ 5292 w 246592"/>
                <a:gd name="connsiteY2" fmla="*/ 119592 h 166159"/>
                <a:gd name="connsiteX3" fmla="*/ 81492 w 246592"/>
                <a:gd name="connsiteY3" fmla="*/ 164042 h 166159"/>
                <a:gd name="connsiteX4" fmla="*/ 132292 w 246592"/>
                <a:gd name="connsiteY4" fmla="*/ 132292 h 166159"/>
                <a:gd name="connsiteX5" fmla="*/ 195792 w 246592"/>
                <a:gd name="connsiteY5" fmla="*/ 113242 h 166159"/>
                <a:gd name="connsiteX6" fmla="*/ 240242 w 246592"/>
                <a:gd name="connsiteY6" fmla="*/ 56092 h 166159"/>
                <a:gd name="connsiteX7" fmla="*/ 151342 w 246592"/>
                <a:gd name="connsiteY7" fmla="*/ 5292 h 16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92" h="166159">
                  <a:moveTo>
                    <a:pt x="151342" y="5292"/>
                  </a:moveTo>
                  <a:cubicBezTo>
                    <a:pt x="119592" y="0"/>
                    <a:pt x="74084" y="5292"/>
                    <a:pt x="49742" y="24342"/>
                  </a:cubicBezTo>
                  <a:cubicBezTo>
                    <a:pt x="25400" y="43392"/>
                    <a:pt x="0" y="96309"/>
                    <a:pt x="5292" y="119592"/>
                  </a:cubicBezTo>
                  <a:cubicBezTo>
                    <a:pt x="10584" y="142875"/>
                    <a:pt x="60325" y="161925"/>
                    <a:pt x="81492" y="164042"/>
                  </a:cubicBezTo>
                  <a:cubicBezTo>
                    <a:pt x="102659" y="166159"/>
                    <a:pt x="113242" y="140759"/>
                    <a:pt x="132292" y="132292"/>
                  </a:cubicBezTo>
                  <a:cubicBezTo>
                    <a:pt x="151342" y="123825"/>
                    <a:pt x="177800" y="125942"/>
                    <a:pt x="195792" y="113242"/>
                  </a:cubicBezTo>
                  <a:cubicBezTo>
                    <a:pt x="213784" y="100542"/>
                    <a:pt x="246592" y="75142"/>
                    <a:pt x="240242" y="56092"/>
                  </a:cubicBezTo>
                  <a:cubicBezTo>
                    <a:pt x="233892" y="37042"/>
                    <a:pt x="183092" y="10584"/>
                    <a:pt x="151342" y="529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Forma livre 77"/>
            <p:cNvSpPr/>
            <p:nvPr/>
          </p:nvSpPr>
          <p:spPr>
            <a:xfrm>
              <a:off x="4572000" y="2573573"/>
              <a:ext cx="144016" cy="135347"/>
            </a:xfrm>
            <a:custGeom>
              <a:avLst/>
              <a:gdLst>
                <a:gd name="connsiteX0" fmla="*/ 151342 w 246592"/>
                <a:gd name="connsiteY0" fmla="*/ 5292 h 166159"/>
                <a:gd name="connsiteX1" fmla="*/ 49742 w 246592"/>
                <a:gd name="connsiteY1" fmla="*/ 24342 h 166159"/>
                <a:gd name="connsiteX2" fmla="*/ 5292 w 246592"/>
                <a:gd name="connsiteY2" fmla="*/ 119592 h 166159"/>
                <a:gd name="connsiteX3" fmla="*/ 81492 w 246592"/>
                <a:gd name="connsiteY3" fmla="*/ 164042 h 166159"/>
                <a:gd name="connsiteX4" fmla="*/ 132292 w 246592"/>
                <a:gd name="connsiteY4" fmla="*/ 132292 h 166159"/>
                <a:gd name="connsiteX5" fmla="*/ 195792 w 246592"/>
                <a:gd name="connsiteY5" fmla="*/ 113242 h 166159"/>
                <a:gd name="connsiteX6" fmla="*/ 240242 w 246592"/>
                <a:gd name="connsiteY6" fmla="*/ 56092 h 166159"/>
                <a:gd name="connsiteX7" fmla="*/ 151342 w 246592"/>
                <a:gd name="connsiteY7" fmla="*/ 5292 h 16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92" h="166159">
                  <a:moveTo>
                    <a:pt x="151342" y="5292"/>
                  </a:moveTo>
                  <a:cubicBezTo>
                    <a:pt x="119592" y="0"/>
                    <a:pt x="74084" y="5292"/>
                    <a:pt x="49742" y="24342"/>
                  </a:cubicBezTo>
                  <a:cubicBezTo>
                    <a:pt x="25400" y="43392"/>
                    <a:pt x="0" y="96309"/>
                    <a:pt x="5292" y="119592"/>
                  </a:cubicBezTo>
                  <a:cubicBezTo>
                    <a:pt x="10584" y="142875"/>
                    <a:pt x="60325" y="161925"/>
                    <a:pt x="81492" y="164042"/>
                  </a:cubicBezTo>
                  <a:cubicBezTo>
                    <a:pt x="102659" y="166159"/>
                    <a:pt x="113242" y="140759"/>
                    <a:pt x="132292" y="132292"/>
                  </a:cubicBezTo>
                  <a:cubicBezTo>
                    <a:pt x="151342" y="123825"/>
                    <a:pt x="177800" y="125942"/>
                    <a:pt x="195792" y="113242"/>
                  </a:cubicBezTo>
                  <a:cubicBezTo>
                    <a:pt x="213784" y="100542"/>
                    <a:pt x="246592" y="75142"/>
                    <a:pt x="240242" y="56092"/>
                  </a:cubicBezTo>
                  <a:cubicBezTo>
                    <a:pt x="233892" y="37042"/>
                    <a:pt x="183092" y="10584"/>
                    <a:pt x="151342" y="529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Forma livre 78"/>
            <p:cNvSpPr/>
            <p:nvPr/>
          </p:nvSpPr>
          <p:spPr>
            <a:xfrm>
              <a:off x="4427984" y="3221645"/>
              <a:ext cx="144016" cy="135347"/>
            </a:xfrm>
            <a:custGeom>
              <a:avLst/>
              <a:gdLst>
                <a:gd name="connsiteX0" fmla="*/ 151342 w 246592"/>
                <a:gd name="connsiteY0" fmla="*/ 5292 h 166159"/>
                <a:gd name="connsiteX1" fmla="*/ 49742 w 246592"/>
                <a:gd name="connsiteY1" fmla="*/ 24342 h 166159"/>
                <a:gd name="connsiteX2" fmla="*/ 5292 w 246592"/>
                <a:gd name="connsiteY2" fmla="*/ 119592 h 166159"/>
                <a:gd name="connsiteX3" fmla="*/ 81492 w 246592"/>
                <a:gd name="connsiteY3" fmla="*/ 164042 h 166159"/>
                <a:gd name="connsiteX4" fmla="*/ 132292 w 246592"/>
                <a:gd name="connsiteY4" fmla="*/ 132292 h 166159"/>
                <a:gd name="connsiteX5" fmla="*/ 195792 w 246592"/>
                <a:gd name="connsiteY5" fmla="*/ 113242 h 166159"/>
                <a:gd name="connsiteX6" fmla="*/ 240242 w 246592"/>
                <a:gd name="connsiteY6" fmla="*/ 56092 h 166159"/>
                <a:gd name="connsiteX7" fmla="*/ 151342 w 246592"/>
                <a:gd name="connsiteY7" fmla="*/ 5292 h 16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92" h="166159">
                  <a:moveTo>
                    <a:pt x="151342" y="5292"/>
                  </a:moveTo>
                  <a:cubicBezTo>
                    <a:pt x="119592" y="0"/>
                    <a:pt x="74084" y="5292"/>
                    <a:pt x="49742" y="24342"/>
                  </a:cubicBezTo>
                  <a:cubicBezTo>
                    <a:pt x="25400" y="43392"/>
                    <a:pt x="0" y="96309"/>
                    <a:pt x="5292" y="119592"/>
                  </a:cubicBezTo>
                  <a:cubicBezTo>
                    <a:pt x="10584" y="142875"/>
                    <a:pt x="60325" y="161925"/>
                    <a:pt x="81492" y="164042"/>
                  </a:cubicBezTo>
                  <a:cubicBezTo>
                    <a:pt x="102659" y="166159"/>
                    <a:pt x="113242" y="140759"/>
                    <a:pt x="132292" y="132292"/>
                  </a:cubicBezTo>
                  <a:cubicBezTo>
                    <a:pt x="151342" y="123825"/>
                    <a:pt x="177800" y="125942"/>
                    <a:pt x="195792" y="113242"/>
                  </a:cubicBezTo>
                  <a:cubicBezTo>
                    <a:pt x="213784" y="100542"/>
                    <a:pt x="246592" y="75142"/>
                    <a:pt x="240242" y="56092"/>
                  </a:cubicBezTo>
                  <a:cubicBezTo>
                    <a:pt x="233892" y="37042"/>
                    <a:pt x="183092" y="10584"/>
                    <a:pt x="151342" y="529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0" name="Forma livre 79"/>
            <p:cNvSpPr/>
            <p:nvPr/>
          </p:nvSpPr>
          <p:spPr>
            <a:xfrm>
              <a:off x="4355976" y="3077629"/>
              <a:ext cx="144016" cy="135347"/>
            </a:xfrm>
            <a:custGeom>
              <a:avLst/>
              <a:gdLst>
                <a:gd name="connsiteX0" fmla="*/ 151342 w 246592"/>
                <a:gd name="connsiteY0" fmla="*/ 5292 h 166159"/>
                <a:gd name="connsiteX1" fmla="*/ 49742 w 246592"/>
                <a:gd name="connsiteY1" fmla="*/ 24342 h 166159"/>
                <a:gd name="connsiteX2" fmla="*/ 5292 w 246592"/>
                <a:gd name="connsiteY2" fmla="*/ 119592 h 166159"/>
                <a:gd name="connsiteX3" fmla="*/ 81492 w 246592"/>
                <a:gd name="connsiteY3" fmla="*/ 164042 h 166159"/>
                <a:gd name="connsiteX4" fmla="*/ 132292 w 246592"/>
                <a:gd name="connsiteY4" fmla="*/ 132292 h 166159"/>
                <a:gd name="connsiteX5" fmla="*/ 195792 w 246592"/>
                <a:gd name="connsiteY5" fmla="*/ 113242 h 166159"/>
                <a:gd name="connsiteX6" fmla="*/ 240242 w 246592"/>
                <a:gd name="connsiteY6" fmla="*/ 56092 h 166159"/>
                <a:gd name="connsiteX7" fmla="*/ 151342 w 246592"/>
                <a:gd name="connsiteY7" fmla="*/ 5292 h 16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92" h="166159">
                  <a:moveTo>
                    <a:pt x="151342" y="5292"/>
                  </a:moveTo>
                  <a:cubicBezTo>
                    <a:pt x="119592" y="0"/>
                    <a:pt x="74084" y="5292"/>
                    <a:pt x="49742" y="24342"/>
                  </a:cubicBezTo>
                  <a:cubicBezTo>
                    <a:pt x="25400" y="43392"/>
                    <a:pt x="0" y="96309"/>
                    <a:pt x="5292" y="119592"/>
                  </a:cubicBezTo>
                  <a:cubicBezTo>
                    <a:pt x="10584" y="142875"/>
                    <a:pt x="60325" y="161925"/>
                    <a:pt x="81492" y="164042"/>
                  </a:cubicBezTo>
                  <a:cubicBezTo>
                    <a:pt x="102659" y="166159"/>
                    <a:pt x="113242" y="140759"/>
                    <a:pt x="132292" y="132292"/>
                  </a:cubicBezTo>
                  <a:cubicBezTo>
                    <a:pt x="151342" y="123825"/>
                    <a:pt x="177800" y="125942"/>
                    <a:pt x="195792" y="113242"/>
                  </a:cubicBezTo>
                  <a:cubicBezTo>
                    <a:pt x="213784" y="100542"/>
                    <a:pt x="246592" y="75142"/>
                    <a:pt x="240242" y="56092"/>
                  </a:cubicBezTo>
                  <a:cubicBezTo>
                    <a:pt x="233892" y="37042"/>
                    <a:pt x="183092" y="10584"/>
                    <a:pt x="151342" y="529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Forma livre 80"/>
            <p:cNvSpPr/>
            <p:nvPr/>
          </p:nvSpPr>
          <p:spPr>
            <a:xfrm>
              <a:off x="4508376" y="2924944"/>
              <a:ext cx="144016" cy="135347"/>
            </a:xfrm>
            <a:custGeom>
              <a:avLst/>
              <a:gdLst>
                <a:gd name="connsiteX0" fmla="*/ 151342 w 246592"/>
                <a:gd name="connsiteY0" fmla="*/ 5292 h 166159"/>
                <a:gd name="connsiteX1" fmla="*/ 49742 w 246592"/>
                <a:gd name="connsiteY1" fmla="*/ 24342 h 166159"/>
                <a:gd name="connsiteX2" fmla="*/ 5292 w 246592"/>
                <a:gd name="connsiteY2" fmla="*/ 119592 h 166159"/>
                <a:gd name="connsiteX3" fmla="*/ 81492 w 246592"/>
                <a:gd name="connsiteY3" fmla="*/ 164042 h 166159"/>
                <a:gd name="connsiteX4" fmla="*/ 132292 w 246592"/>
                <a:gd name="connsiteY4" fmla="*/ 132292 h 166159"/>
                <a:gd name="connsiteX5" fmla="*/ 195792 w 246592"/>
                <a:gd name="connsiteY5" fmla="*/ 113242 h 166159"/>
                <a:gd name="connsiteX6" fmla="*/ 240242 w 246592"/>
                <a:gd name="connsiteY6" fmla="*/ 56092 h 166159"/>
                <a:gd name="connsiteX7" fmla="*/ 151342 w 246592"/>
                <a:gd name="connsiteY7" fmla="*/ 5292 h 16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92" h="166159">
                  <a:moveTo>
                    <a:pt x="151342" y="5292"/>
                  </a:moveTo>
                  <a:cubicBezTo>
                    <a:pt x="119592" y="0"/>
                    <a:pt x="74084" y="5292"/>
                    <a:pt x="49742" y="24342"/>
                  </a:cubicBezTo>
                  <a:cubicBezTo>
                    <a:pt x="25400" y="43392"/>
                    <a:pt x="0" y="96309"/>
                    <a:pt x="5292" y="119592"/>
                  </a:cubicBezTo>
                  <a:cubicBezTo>
                    <a:pt x="10584" y="142875"/>
                    <a:pt x="60325" y="161925"/>
                    <a:pt x="81492" y="164042"/>
                  </a:cubicBezTo>
                  <a:cubicBezTo>
                    <a:pt x="102659" y="166159"/>
                    <a:pt x="113242" y="140759"/>
                    <a:pt x="132292" y="132292"/>
                  </a:cubicBezTo>
                  <a:cubicBezTo>
                    <a:pt x="151342" y="123825"/>
                    <a:pt x="177800" y="125942"/>
                    <a:pt x="195792" y="113242"/>
                  </a:cubicBezTo>
                  <a:cubicBezTo>
                    <a:pt x="213784" y="100542"/>
                    <a:pt x="246592" y="75142"/>
                    <a:pt x="240242" y="56092"/>
                  </a:cubicBezTo>
                  <a:cubicBezTo>
                    <a:pt x="233892" y="37042"/>
                    <a:pt x="183092" y="10584"/>
                    <a:pt x="151342" y="529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Forma livre 81"/>
            <p:cNvSpPr/>
            <p:nvPr/>
          </p:nvSpPr>
          <p:spPr>
            <a:xfrm>
              <a:off x="4499992" y="3068960"/>
              <a:ext cx="144016" cy="135347"/>
            </a:xfrm>
            <a:custGeom>
              <a:avLst/>
              <a:gdLst>
                <a:gd name="connsiteX0" fmla="*/ 151342 w 246592"/>
                <a:gd name="connsiteY0" fmla="*/ 5292 h 166159"/>
                <a:gd name="connsiteX1" fmla="*/ 49742 w 246592"/>
                <a:gd name="connsiteY1" fmla="*/ 24342 h 166159"/>
                <a:gd name="connsiteX2" fmla="*/ 5292 w 246592"/>
                <a:gd name="connsiteY2" fmla="*/ 119592 h 166159"/>
                <a:gd name="connsiteX3" fmla="*/ 81492 w 246592"/>
                <a:gd name="connsiteY3" fmla="*/ 164042 h 166159"/>
                <a:gd name="connsiteX4" fmla="*/ 132292 w 246592"/>
                <a:gd name="connsiteY4" fmla="*/ 132292 h 166159"/>
                <a:gd name="connsiteX5" fmla="*/ 195792 w 246592"/>
                <a:gd name="connsiteY5" fmla="*/ 113242 h 166159"/>
                <a:gd name="connsiteX6" fmla="*/ 240242 w 246592"/>
                <a:gd name="connsiteY6" fmla="*/ 56092 h 166159"/>
                <a:gd name="connsiteX7" fmla="*/ 151342 w 246592"/>
                <a:gd name="connsiteY7" fmla="*/ 5292 h 16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92" h="166159">
                  <a:moveTo>
                    <a:pt x="151342" y="5292"/>
                  </a:moveTo>
                  <a:cubicBezTo>
                    <a:pt x="119592" y="0"/>
                    <a:pt x="74084" y="5292"/>
                    <a:pt x="49742" y="24342"/>
                  </a:cubicBezTo>
                  <a:cubicBezTo>
                    <a:pt x="25400" y="43392"/>
                    <a:pt x="0" y="96309"/>
                    <a:pt x="5292" y="119592"/>
                  </a:cubicBezTo>
                  <a:cubicBezTo>
                    <a:pt x="10584" y="142875"/>
                    <a:pt x="60325" y="161925"/>
                    <a:pt x="81492" y="164042"/>
                  </a:cubicBezTo>
                  <a:cubicBezTo>
                    <a:pt x="102659" y="166159"/>
                    <a:pt x="113242" y="140759"/>
                    <a:pt x="132292" y="132292"/>
                  </a:cubicBezTo>
                  <a:cubicBezTo>
                    <a:pt x="151342" y="123825"/>
                    <a:pt x="177800" y="125942"/>
                    <a:pt x="195792" y="113242"/>
                  </a:cubicBezTo>
                  <a:cubicBezTo>
                    <a:pt x="213784" y="100542"/>
                    <a:pt x="246592" y="75142"/>
                    <a:pt x="240242" y="56092"/>
                  </a:cubicBezTo>
                  <a:cubicBezTo>
                    <a:pt x="233892" y="37042"/>
                    <a:pt x="183092" y="10584"/>
                    <a:pt x="151342" y="529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4" name="Texto explicativo retangular com cantos arredondados 83"/>
          <p:cNvSpPr/>
          <p:nvPr/>
        </p:nvSpPr>
        <p:spPr>
          <a:xfrm>
            <a:off x="8007931" y="175484"/>
            <a:ext cx="3140363" cy="1662545"/>
          </a:xfrm>
          <a:prstGeom prst="wedgeRoundRectCallout">
            <a:avLst>
              <a:gd name="adj1" fmla="val -95291"/>
              <a:gd name="adj2" fmla="val 2764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  <a:p>
            <a:pPr algn="ctr"/>
            <a:r>
              <a:rPr lang="pt-BR" sz="1400" b="1" u="sng" dirty="0">
                <a:solidFill>
                  <a:schemeClr val="tx1"/>
                </a:solidFill>
              </a:rPr>
              <a:t>Apesar das várias limitações </a:t>
            </a:r>
            <a:r>
              <a:rPr lang="pt-BR" sz="1400" b="1" dirty="0">
                <a:solidFill>
                  <a:schemeClr val="tx1"/>
                </a:solidFill>
              </a:rPr>
              <a:t>:</a:t>
            </a:r>
          </a:p>
          <a:p>
            <a:pPr algn="ctr">
              <a:buFont typeface="Arial" pitchFamily="34" charset="0"/>
              <a:buChar char="•"/>
            </a:pPr>
            <a:r>
              <a:rPr lang="pt-BR" sz="1400" b="1" dirty="0">
                <a:solidFill>
                  <a:schemeClr val="tx1"/>
                </a:solidFill>
              </a:rPr>
              <a:t> pobre padronização</a:t>
            </a:r>
          </a:p>
          <a:p>
            <a:pPr algn="ctr">
              <a:buFont typeface="Arial" pitchFamily="34" charset="0"/>
              <a:buChar char="•"/>
            </a:pPr>
            <a:r>
              <a:rPr lang="pt-BR" sz="1400" b="1" dirty="0">
                <a:solidFill>
                  <a:schemeClr val="tx1"/>
                </a:solidFill>
              </a:rPr>
              <a:t> restrições pré-analíticas</a:t>
            </a:r>
          </a:p>
          <a:p>
            <a:pPr algn="ctr">
              <a:buFont typeface="Arial" pitchFamily="34" charset="0"/>
              <a:buChar char="•"/>
            </a:pPr>
            <a:r>
              <a:rPr lang="pt-BR" sz="1400" b="1" dirty="0">
                <a:solidFill>
                  <a:schemeClr val="tx1"/>
                </a:solidFill>
              </a:rPr>
              <a:t> tempo de </a:t>
            </a:r>
            <a:r>
              <a:rPr lang="pt-BR" sz="1400" b="1" dirty="0" err="1">
                <a:solidFill>
                  <a:schemeClr val="tx1"/>
                </a:solidFill>
              </a:rPr>
              <a:t>realizacão</a:t>
            </a:r>
            <a:endParaRPr lang="pt-BR" sz="1400" b="1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pt-BR" sz="1400" b="1" dirty="0">
                <a:solidFill>
                  <a:schemeClr val="tx1"/>
                </a:solidFill>
              </a:rPr>
              <a:t> volume de amostra </a:t>
            </a:r>
          </a:p>
          <a:p>
            <a:pPr algn="ctr"/>
            <a:endParaRPr lang="pt-BR" sz="1400" dirty="0"/>
          </a:p>
        </p:txBody>
      </p:sp>
      <p:sp>
        <p:nvSpPr>
          <p:cNvPr id="85" name="CaixaDeTexto 84"/>
          <p:cNvSpPr txBox="1"/>
          <p:nvPr/>
        </p:nvSpPr>
        <p:spPr>
          <a:xfrm>
            <a:off x="868219" y="4008582"/>
            <a:ext cx="215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Citrato de sódio 3,2% (1:9)</a:t>
            </a:r>
          </a:p>
        </p:txBody>
      </p:sp>
      <p:sp>
        <p:nvSpPr>
          <p:cNvPr id="86" name="Retângulo 85"/>
          <p:cNvSpPr/>
          <p:nvPr/>
        </p:nvSpPr>
        <p:spPr>
          <a:xfrm>
            <a:off x="5818909" y="187739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600" dirty="0"/>
              <a:t>1 - As amostras contendo </a:t>
            </a:r>
            <a:r>
              <a:rPr lang="pt-BR" sz="1600" b="1" dirty="0"/>
              <a:t>plaquetas gigantes </a:t>
            </a:r>
            <a:r>
              <a:rPr lang="pt-BR" sz="1600" dirty="0"/>
              <a:t>o PRP pode ser preparado</a:t>
            </a:r>
          </a:p>
          <a:p>
            <a:r>
              <a:rPr lang="pt-BR" sz="1600" dirty="0"/>
              <a:t>      por </a:t>
            </a:r>
            <a:r>
              <a:rPr lang="pt-BR" sz="1600" b="1" dirty="0"/>
              <a:t>sedimentação por 30 – 60 minutos em  TA</a:t>
            </a:r>
            <a:endParaRPr lang="pt-BR" sz="1600" dirty="0"/>
          </a:p>
        </p:txBody>
      </p:sp>
      <p:sp>
        <p:nvSpPr>
          <p:cNvPr id="87" name="Retângulo 86"/>
          <p:cNvSpPr/>
          <p:nvPr/>
        </p:nvSpPr>
        <p:spPr>
          <a:xfrm>
            <a:off x="5846620" y="2533180"/>
            <a:ext cx="62899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2 - PRP (150 – 500 .000/mm</a:t>
            </a:r>
            <a:r>
              <a:rPr lang="pt-BR" sz="1600" b="1" baseline="30000" dirty="0"/>
              <a:t>3 </a:t>
            </a:r>
            <a:r>
              <a:rPr lang="pt-BR" sz="1600" dirty="0"/>
              <a:t>)</a:t>
            </a:r>
          </a:p>
          <a:p>
            <a:r>
              <a:rPr lang="pt-BR" sz="1600" b="1" dirty="0"/>
              <a:t>          </a:t>
            </a:r>
            <a:r>
              <a:rPr lang="pt-BR" sz="1600" b="1" u="sng" dirty="0">
                <a:solidFill>
                  <a:srgbClr val="C00000"/>
                </a:solidFill>
              </a:rPr>
              <a:t>não deve ser reajustado com o plasma autólogo</a:t>
            </a:r>
            <a:endParaRPr lang="pt-BR" dirty="0"/>
          </a:p>
        </p:txBody>
      </p:sp>
      <p:sp>
        <p:nvSpPr>
          <p:cNvPr id="88" name="Retângulo 87"/>
          <p:cNvSpPr/>
          <p:nvPr/>
        </p:nvSpPr>
        <p:spPr>
          <a:xfrm>
            <a:off x="5846620" y="3124307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600" dirty="0"/>
              <a:t>3 - Somente o PRP (</a:t>
            </a:r>
            <a:r>
              <a:rPr lang="pt-BR" sz="1600" b="1" dirty="0"/>
              <a:t>acima de 500.000/mm</a:t>
            </a:r>
            <a:r>
              <a:rPr lang="pt-BR" sz="1600" b="1" baseline="30000" dirty="0"/>
              <a:t>3  </a:t>
            </a:r>
            <a:r>
              <a:rPr lang="pt-BR" sz="1600" dirty="0"/>
              <a:t>)</a:t>
            </a:r>
            <a:r>
              <a:rPr lang="pt-BR" sz="1600" b="1" dirty="0"/>
              <a:t> </a:t>
            </a:r>
            <a:r>
              <a:rPr lang="pt-BR" sz="1600" dirty="0"/>
              <a:t>com solução fisiológica</a:t>
            </a:r>
          </a:p>
        </p:txBody>
      </p:sp>
      <p:sp>
        <p:nvSpPr>
          <p:cNvPr id="89" name="Retângulo 88"/>
          <p:cNvSpPr/>
          <p:nvPr/>
        </p:nvSpPr>
        <p:spPr>
          <a:xfrm>
            <a:off x="5846978" y="3510664"/>
            <a:ext cx="59742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latin typeface="Calibri" pitchFamily="34" charset="0"/>
              </a:rPr>
              <a:t>4 -</a:t>
            </a:r>
            <a:r>
              <a:rPr lang="pt-BR" sz="1600" b="1" dirty="0">
                <a:latin typeface="Calibri" pitchFamily="34" charset="0"/>
              </a:rPr>
              <a:t> Resultados são imprecisos</a:t>
            </a:r>
            <a:r>
              <a:rPr lang="pt-BR" sz="1600" dirty="0">
                <a:latin typeface="Calibri" pitchFamily="34" charset="0"/>
              </a:rPr>
              <a:t> quando o nº de  plaquetas do </a:t>
            </a:r>
          </a:p>
          <a:p>
            <a:r>
              <a:rPr lang="pt-BR" sz="1600" b="1" dirty="0">
                <a:latin typeface="Calibri" pitchFamily="34" charset="0"/>
              </a:rPr>
              <a:t>                                                             PRP &lt; 150.000/mm</a:t>
            </a:r>
            <a:r>
              <a:rPr lang="pt-BR" sz="1600" b="1" baseline="30000" dirty="0">
                <a:latin typeface="Calibri" pitchFamily="34" charset="0"/>
              </a:rPr>
              <a:t>3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5075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2" grpId="0" animBg="1"/>
      <p:bldP spid="23" grpId="0"/>
      <p:bldP spid="24" grpId="0"/>
      <p:bldP spid="30" grpId="0"/>
      <p:bldP spid="38" grpId="0"/>
      <p:bldP spid="70" grpId="0" animBg="1"/>
      <p:bldP spid="84" grpId="0" uiExpand="1" animBg="1"/>
      <p:bldP spid="85" grpId="0"/>
      <p:bldP spid="86" grpId="0"/>
      <p:bldP spid="87" grpId="0"/>
      <p:bldP spid="88" grpId="0"/>
      <p:bldP spid="8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7"/>
          <p:cNvGrpSpPr/>
          <p:nvPr/>
        </p:nvGrpSpPr>
        <p:grpSpPr>
          <a:xfrm>
            <a:off x="-2352939" y="1556792"/>
            <a:ext cx="7008779" cy="4680520"/>
            <a:chOff x="-3780928" y="3356992"/>
            <a:chExt cx="5256584" cy="4680520"/>
          </a:xfrm>
        </p:grpSpPr>
        <p:pic>
          <p:nvPicPr>
            <p:cNvPr id="1028" name="Picture 4" descr="Resultado de imagem para platelet activation gif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564904" y="3861048"/>
              <a:ext cx="3810000" cy="2143125"/>
            </a:xfrm>
            <a:prstGeom prst="rect">
              <a:avLst/>
            </a:prstGeom>
            <a:noFill/>
          </p:spPr>
        </p:pic>
        <p:sp>
          <p:nvSpPr>
            <p:cNvPr id="15" name="Retângulo 14"/>
            <p:cNvSpPr/>
            <p:nvPr/>
          </p:nvSpPr>
          <p:spPr>
            <a:xfrm>
              <a:off x="-3780928" y="3573016"/>
              <a:ext cx="1872208" cy="28083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-2052736" y="5229200"/>
              <a:ext cx="2520280" cy="28083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-396552" y="3356992"/>
              <a:ext cx="1872208" cy="28083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Retângulo 3"/>
          <p:cNvSpPr/>
          <p:nvPr/>
        </p:nvSpPr>
        <p:spPr>
          <a:xfrm>
            <a:off x="1871531" y="404664"/>
            <a:ext cx="288032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6"/>
          <p:cNvGrpSpPr/>
          <p:nvPr/>
        </p:nvGrpSpPr>
        <p:grpSpPr>
          <a:xfrm>
            <a:off x="2351584" y="476672"/>
            <a:ext cx="1824203" cy="936104"/>
            <a:chOff x="1763688" y="476672"/>
            <a:chExt cx="1368152" cy="936104"/>
          </a:xfrm>
        </p:grpSpPr>
        <p:sp>
          <p:nvSpPr>
            <p:cNvPr id="5" name="Forma livre 4"/>
            <p:cNvSpPr/>
            <p:nvPr/>
          </p:nvSpPr>
          <p:spPr>
            <a:xfrm>
              <a:off x="1820849" y="522136"/>
              <a:ext cx="1121134" cy="797781"/>
            </a:xfrm>
            <a:custGeom>
              <a:avLst/>
              <a:gdLst>
                <a:gd name="connsiteX0" fmla="*/ 0 w 1121134"/>
                <a:gd name="connsiteY0" fmla="*/ 98066 h 797781"/>
                <a:gd name="connsiteX1" fmla="*/ 103367 w 1121134"/>
                <a:gd name="connsiteY1" fmla="*/ 58309 h 797781"/>
                <a:gd name="connsiteX2" fmla="*/ 294198 w 1121134"/>
                <a:gd name="connsiteY2" fmla="*/ 447923 h 797781"/>
                <a:gd name="connsiteX3" fmla="*/ 437321 w 1121134"/>
                <a:gd name="connsiteY3" fmla="*/ 495631 h 797781"/>
                <a:gd name="connsiteX4" fmla="*/ 683812 w 1121134"/>
                <a:gd name="connsiteY4" fmla="*/ 742121 h 797781"/>
                <a:gd name="connsiteX5" fmla="*/ 1121134 w 1121134"/>
                <a:gd name="connsiteY5" fmla="*/ 797781 h 797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1134" h="797781">
                  <a:moveTo>
                    <a:pt x="0" y="98066"/>
                  </a:moveTo>
                  <a:cubicBezTo>
                    <a:pt x="27167" y="49033"/>
                    <a:pt x="54334" y="0"/>
                    <a:pt x="103367" y="58309"/>
                  </a:cubicBezTo>
                  <a:cubicBezTo>
                    <a:pt x="152400" y="116618"/>
                    <a:pt x="238539" y="375036"/>
                    <a:pt x="294198" y="447923"/>
                  </a:cubicBezTo>
                  <a:cubicBezTo>
                    <a:pt x="349857" y="520810"/>
                    <a:pt x="372385" y="446598"/>
                    <a:pt x="437321" y="495631"/>
                  </a:cubicBezTo>
                  <a:cubicBezTo>
                    <a:pt x="502257" y="544664"/>
                    <a:pt x="569843" y="691763"/>
                    <a:pt x="683812" y="742121"/>
                  </a:cubicBezTo>
                  <a:cubicBezTo>
                    <a:pt x="797781" y="792479"/>
                    <a:pt x="959457" y="795130"/>
                    <a:pt x="1121134" y="797781"/>
                  </a:cubicBezTo>
                </a:path>
              </a:pathLst>
            </a:custGeom>
            <a:ln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1763688" y="476672"/>
              <a:ext cx="1368152" cy="93610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Forma livre 11"/>
          <p:cNvSpPr/>
          <p:nvPr/>
        </p:nvSpPr>
        <p:spPr>
          <a:xfrm>
            <a:off x="2828032" y="1755776"/>
            <a:ext cx="6731000" cy="3502025"/>
          </a:xfrm>
          <a:custGeom>
            <a:avLst/>
            <a:gdLst>
              <a:gd name="connsiteX0" fmla="*/ 0 w 5048250"/>
              <a:gd name="connsiteY0" fmla="*/ 282575 h 3502025"/>
              <a:gd name="connsiteX1" fmla="*/ 266700 w 5048250"/>
              <a:gd name="connsiteY1" fmla="*/ 15875 h 3502025"/>
              <a:gd name="connsiteX2" fmla="*/ 533400 w 5048250"/>
              <a:gd name="connsiteY2" fmla="*/ 187325 h 3502025"/>
              <a:gd name="connsiteX3" fmla="*/ 800100 w 5048250"/>
              <a:gd name="connsiteY3" fmla="*/ 777875 h 3502025"/>
              <a:gd name="connsiteX4" fmla="*/ 1219200 w 5048250"/>
              <a:gd name="connsiteY4" fmla="*/ 1654175 h 3502025"/>
              <a:gd name="connsiteX5" fmla="*/ 1295400 w 5048250"/>
              <a:gd name="connsiteY5" fmla="*/ 1825625 h 3502025"/>
              <a:gd name="connsiteX6" fmla="*/ 1447800 w 5048250"/>
              <a:gd name="connsiteY6" fmla="*/ 2035175 h 3502025"/>
              <a:gd name="connsiteX7" fmla="*/ 1847850 w 5048250"/>
              <a:gd name="connsiteY7" fmla="*/ 2054225 h 3502025"/>
              <a:gd name="connsiteX8" fmla="*/ 2266950 w 5048250"/>
              <a:gd name="connsiteY8" fmla="*/ 2378075 h 3502025"/>
              <a:gd name="connsiteX9" fmla="*/ 2647950 w 5048250"/>
              <a:gd name="connsiteY9" fmla="*/ 2835275 h 3502025"/>
              <a:gd name="connsiteX10" fmla="*/ 3009900 w 5048250"/>
              <a:gd name="connsiteY10" fmla="*/ 3178175 h 3502025"/>
              <a:gd name="connsiteX11" fmla="*/ 3867150 w 5048250"/>
              <a:gd name="connsiteY11" fmla="*/ 3444875 h 3502025"/>
              <a:gd name="connsiteX12" fmla="*/ 5048250 w 5048250"/>
              <a:gd name="connsiteY12" fmla="*/ 3502025 h 350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48250" h="3502025">
                <a:moveTo>
                  <a:pt x="0" y="282575"/>
                </a:moveTo>
                <a:cubicBezTo>
                  <a:pt x="88900" y="157162"/>
                  <a:pt x="177800" y="31750"/>
                  <a:pt x="266700" y="15875"/>
                </a:cubicBezTo>
                <a:cubicBezTo>
                  <a:pt x="355600" y="0"/>
                  <a:pt x="444500" y="60325"/>
                  <a:pt x="533400" y="187325"/>
                </a:cubicBezTo>
                <a:cubicBezTo>
                  <a:pt x="622300" y="314325"/>
                  <a:pt x="685800" y="533400"/>
                  <a:pt x="800100" y="777875"/>
                </a:cubicBezTo>
                <a:cubicBezTo>
                  <a:pt x="914400" y="1022350"/>
                  <a:pt x="1136650" y="1479550"/>
                  <a:pt x="1219200" y="1654175"/>
                </a:cubicBezTo>
                <a:cubicBezTo>
                  <a:pt x="1301750" y="1828800"/>
                  <a:pt x="1257300" y="1762125"/>
                  <a:pt x="1295400" y="1825625"/>
                </a:cubicBezTo>
                <a:cubicBezTo>
                  <a:pt x="1333500" y="1889125"/>
                  <a:pt x="1355725" y="1997075"/>
                  <a:pt x="1447800" y="2035175"/>
                </a:cubicBezTo>
                <a:cubicBezTo>
                  <a:pt x="1539875" y="2073275"/>
                  <a:pt x="1711325" y="1997075"/>
                  <a:pt x="1847850" y="2054225"/>
                </a:cubicBezTo>
                <a:cubicBezTo>
                  <a:pt x="1984375" y="2111375"/>
                  <a:pt x="2133600" y="2247900"/>
                  <a:pt x="2266950" y="2378075"/>
                </a:cubicBezTo>
                <a:cubicBezTo>
                  <a:pt x="2400300" y="2508250"/>
                  <a:pt x="2524125" y="2701925"/>
                  <a:pt x="2647950" y="2835275"/>
                </a:cubicBezTo>
                <a:cubicBezTo>
                  <a:pt x="2771775" y="2968625"/>
                  <a:pt x="2806700" y="3076575"/>
                  <a:pt x="3009900" y="3178175"/>
                </a:cubicBezTo>
                <a:cubicBezTo>
                  <a:pt x="3213100" y="3279775"/>
                  <a:pt x="3527425" y="3390900"/>
                  <a:pt x="3867150" y="3444875"/>
                </a:cubicBezTo>
                <a:cubicBezTo>
                  <a:pt x="4206875" y="3498850"/>
                  <a:pt x="4627562" y="3500437"/>
                  <a:pt x="5048250" y="3502025"/>
                </a:cubicBezTo>
              </a:path>
            </a:pathLst>
          </a:custGeom>
          <a:ln w="76200">
            <a:solidFill>
              <a:srgbClr val="00206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2255573" y="1340768"/>
            <a:ext cx="8640960" cy="4320480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143339" y="3429000"/>
            <a:ext cx="2016224" cy="5040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/>
              <a:t>Ativação plaquetária</a:t>
            </a:r>
          </a:p>
          <a:p>
            <a:pPr algn="ctr"/>
            <a:r>
              <a:rPr lang="pt-BR" sz="800" b="1" dirty="0"/>
              <a:t>Mudanças na forma plaquetária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2735627" y="1556792"/>
            <a:ext cx="768085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/>
          <p:cNvSpPr/>
          <p:nvPr/>
        </p:nvSpPr>
        <p:spPr>
          <a:xfrm>
            <a:off x="143339" y="2060848"/>
            <a:ext cx="2016224" cy="1872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/>
          <p:cNvSpPr txBox="1"/>
          <p:nvPr/>
        </p:nvSpPr>
        <p:spPr>
          <a:xfrm rot="3800457">
            <a:off x="3702783" y="3003995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1ª onda</a:t>
            </a:r>
          </a:p>
        </p:txBody>
      </p:sp>
      <p:sp>
        <p:nvSpPr>
          <p:cNvPr id="27" name="CaixaDeTexto 26"/>
          <p:cNvSpPr txBox="1"/>
          <p:nvPr/>
        </p:nvSpPr>
        <p:spPr>
          <a:xfrm rot="3089557">
            <a:off x="5829419" y="443621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2ª onda</a:t>
            </a:r>
          </a:p>
        </p:txBody>
      </p:sp>
      <p:pic>
        <p:nvPicPr>
          <p:cNvPr id="3074" name="Picture 2" descr="Resultado de imagem para resting platel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562" y="915260"/>
            <a:ext cx="1880991" cy="1001572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076" name="Picture 4" descr="Resultado de imagem para resting platel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13" y="4077074"/>
            <a:ext cx="2028504" cy="108011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2" name="Retângulo 21"/>
          <p:cNvSpPr/>
          <p:nvPr/>
        </p:nvSpPr>
        <p:spPr>
          <a:xfrm>
            <a:off x="-1968896" y="5157193"/>
            <a:ext cx="6096000" cy="1692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500" i="1" dirty="0"/>
              <a:t>The </a:t>
            </a:r>
            <a:r>
              <a:rPr lang="en-US" sz="500" i="1" dirty="0" err="1"/>
              <a:t>Bergmeier</a:t>
            </a:r>
            <a:r>
              <a:rPr lang="en-US" sz="500" i="1" dirty="0"/>
              <a:t> lab - University of North Carolina at Chapel Hill</a:t>
            </a:r>
          </a:p>
        </p:txBody>
      </p:sp>
      <p:cxnSp>
        <p:nvCxnSpPr>
          <p:cNvPr id="28" name="Conector reto 27"/>
          <p:cNvCxnSpPr/>
          <p:nvPr/>
        </p:nvCxnSpPr>
        <p:spPr>
          <a:xfrm flipH="1">
            <a:off x="2255573" y="1988840"/>
            <a:ext cx="672075" cy="0"/>
          </a:xfrm>
          <a:prstGeom prst="line">
            <a:avLst/>
          </a:prstGeom>
          <a:ln w="57150"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ângulo 32"/>
          <p:cNvSpPr/>
          <p:nvPr/>
        </p:nvSpPr>
        <p:spPr>
          <a:xfrm>
            <a:off x="-1968896" y="1891572"/>
            <a:ext cx="6096000" cy="1692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500" i="1" dirty="0"/>
              <a:t>The </a:t>
            </a:r>
            <a:r>
              <a:rPr lang="en-US" sz="500" i="1" dirty="0" err="1"/>
              <a:t>Bergmeier</a:t>
            </a:r>
            <a:r>
              <a:rPr lang="en-US" sz="500" i="1" dirty="0"/>
              <a:t> lab - University of North Carolina at Chapel Hill</a:t>
            </a:r>
          </a:p>
        </p:txBody>
      </p:sp>
      <p:sp>
        <p:nvSpPr>
          <p:cNvPr id="36" name="Forma livre 35"/>
          <p:cNvSpPr/>
          <p:nvPr/>
        </p:nvSpPr>
        <p:spPr>
          <a:xfrm>
            <a:off x="2876242" y="1749871"/>
            <a:ext cx="627471" cy="248705"/>
          </a:xfrm>
          <a:custGeom>
            <a:avLst/>
            <a:gdLst>
              <a:gd name="connsiteX0" fmla="*/ 0 w 470603"/>
              <a:gd name="connsiteY0" fmla="*/ 248705 h 248705"/>
              <a:gd name="connsiteX1" fmla="*/ 169774 w 470603"/>
              <a:gd name="connsiteY1" fmla="*/ 37231 h 248705"/>
              <a:gd name="connsiteX2" fmla="*/ 360398 w 470603"/>
              <a:gd name="connsiteY2" fmla="*/ 25317 h 248705"/>
              <a:gd name="connsiteX3" fmla="*/ 470603 w 470603"/>
              <a:gd name="connsiteY3" fmla="*/ 156371 h 24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603" h="248705">
                <a:moveTo>
                  <a:pt x="0" y="248705"/>
                </a:moveTo>
                <a:cubicBezTo>
                  <a:pt x="54854" y="161583"/>
                  <a:pt x="109708" y="74462"/>
                  <a:pt x="169774" y="37231"/>
                </a:cubicBezTo>
                <a:cubicBezTo>
                  <a:pt x="229840" y="0"/>
                  <a:pt x="310260" y="5460"/>
                  <a:pt x="360398" y="25317"/>
                </a:cubicBezTo>
                <a:cubicBezTo>
                  <a:pt x="410536" y="45174"/>
                  <a:pt x="440569" y="100772"/>
                  <a:pt x="470603" y="156371"/>
                </a:cubicBezTo>
              </a:path>
            </a:pathLst>
          </a:custGeom>
          <a:ln w="76200">
            <a:solidFill>
              <a:srgbClr val="00206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Forma livre 37"/>
          <p:cNvSpPr/>
          <p:nvPr/>
        </p:nvSpPr>
        <p:spPr>
          <a:xfrm>
            <a:off x="3512025" y="1937982"/>
            <a:ext cx="1273791" cy="1897038"/>
          </a:xfrm>
          <a:custGeom>
            <a:avLst/>
            <a:gdLst>
              <a:gd name="connsiteX0" fmla="*/ 0 w 955343"/>
              <a:gd name="connsiteY0" fmla="*/ 0 h 1897038"/>
              <a:gd name="connsiteX1" fmla="*/ 313898 w 955343"/>
              <a:gd name="connsiteY1" fmla="*/ 696036 h 1897038"/>
              <a:gd name="connsiteX2" fmla="*/ 641445 w 955343"/>
              <a:gd name="connsiteY2" fmla="*/ 1310185 h 1897038"/>
              <a:gd name="connsiteX3" fmla="*/ 818866 w 955343"/>
              <a:gd name="connsiteY3" fmla="*/ 1705970 h 1897038"/>
              <a:gd name="connsiteX4" fmla="*/ 928048 w 955343"/>
              <a:gd name="connsiteY4" fmla="*/ 1869743 h 1897038"/>
              <a:gd name="connsiteX5" fmla="*/ 955343 w 955343"/>
              <a:gd name="connsiteY5" fmla="*/ 1869743 h 189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5343" h="1897038">
                <a:moveTo>
                  <a:pt x="0" y="0"/>
                </a:moveTo>
                <a:cubicBezTo>
                  <a:pt x="103495" y="238836"/>
                  <a:pt x="206991" y="477672"/>
                  <a:pt x="313898" y="696036"/>
                </a:cubicBezTo>
                <a:cubicBezTo>
                  <a:pt x="420806" y="914400"/>
                  <a:pt x="557284" y="1141863"/>
                  <a:pt x="641445" y="1310185"/>
                </a:cubicBezTo>
                <a:cubicBezTo>
                  <a:pt x="725606" y="1478507"/>
                  <a:pt x="771099" y="1612710"/>
                  <a:pt x="818866" y="1705970"/>
                </a:cubicBezTo>
                <a:cubicBezTo>
                  <a:pt x="866633" y="1799230"/>
                  <a:pt x="905302" y="1842448"/>
                  <a:pt x="928048" y="1869743"/>
                </a:cubicBezTo>
                <a:cubicBezTo>
                  <a:pt x="950794" y="1897038"/>
                  <a:pt x="953068" y="1883390"/>
                  <a:pt x="955343" y="1869743"/>
                </a:cubicBezTo>
              </a:path>
            </a:pathLst>
          </a:custGeom>
          <a:ln w="76200">
            <a:solidFill>
              <a:srgbClr val="00206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Forma livre 38"/>
          <p:cNvSpPr/>
          <p:nvPr/>
        </p:nvSpPr>
        <p:spPr>
          <a:xfrm>
            <a:off x="4822210" y="3750860"/>
            <a:ext cx="4658436" cy="1526274"/>
          </a:xfrm>
          <a:custGeom>
            <a:avLst/>
            <a:gdLst>
              <a:gd name="connsiteX0" fmla="*/ 0 w 3493827"/>
              <a:gd name="connsiteY0" fmla="*/ 56865 h 1526274"/>
              <a:gd name="connsiteX1" fmla="*/ 341194 w 3493827"/>
              <a:gd name="connsiteY1" fmla="*/ 43218 h 1526274"/>
              <a:gd name="connsiteX2" fmla="*/ 682388 w 3493827"/>
              <a:gd name="connsiteY2" fmla="*/ 316173 h 1526274"/>
              <a:gd name="connsiteX3" fmla="*/ 1105468 w 3493827"/>
              <a:gd name="connsiteY3" fmla="*/ 793844 h 1526274"/>
              <a:gd name="connsiteX4" fmla="*/ 1255594 w 3493827"/>
              <a:gd name="connsiteY4" fmla="*/ 971265 h 1526274"/>
              <a:gd name="connsiteX5" fmla="*/ 1487606 w 3493827"/>
              <a:gd name="connsiteY5" fmla="*/ 1203277 h 1526274"/>
              <a:gd name="connsiteX6" fmla="*/ 2047164 w 3493827"/>
              <a:gd name="connsiteY6" fmla="*/ 1353403 h 1526274"/>
              <a:gd name="connsiteX7" fmla="*/ 2483892 w 3493827"/>
              <a:gd name="connsiteY7" fmla="*/ 1448937 h 1526274"/>
              <a:gd name="connsiteX8" fmla="*/ 3316406 w 3493827"/>
              <a:gd name="connsiteY8" fmla="*/ 1517176 h 1526274"/>
              <a:gd name="connsiteX9" fmla="*/ 3493827 w 3493827"/>
              <a:gd name="connsiteY9" fmla="*/ 1503528 h 152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93827" h="1526274">
                <a:moveTo>
                  <a:pt x="0" y="56865"/>
                </a:moveTo>
                <a:cubicBezTo>
                  <a:pt x="113731" y="28432"/>
                  <a:pt x="227463" y="0"/>
                  <a:pt x="341194" y="43218"/>
                </a:cubicBezTo>
                <a:cubicBezTo>
                  <a:pt x="454925" y="86436"/>
                  <a:pt x="555009" y="191069"/>
                  <a:pt x="682388" y="316173"/>
                </a:cubicBezTo>
                <a:cubicBezTo>
                  <a:pt x="809767" y="441277"/>
                  <a:pt x="1009934" y="684662"/>
                  <a:pt x="1105468" y="793844"/>
                </a:cubicBezTo>
                <a:cubicBezTo>
                  <a:pt x="1201002" y="903026"/>
                  <a:pt x="1191904" y="903026"/>
                  <a:pt x="1255594" y="971265"/>
                </a:cubicBezTo>
                <a:cubicBezTo>
                  <a:pt x="1319284" y="1039504"/>
                  <a:pt x="1355678" y="1139587"/>
                  <a:pt x="1487606" y="1203277"/>
                </a:cubicBezTo>
                <a:cubicBezTo>
                  <a:pt x="1619534" y="1266967"/>
                  <a:pt x="1881116" y="1312460"/>
                  <a:pt x="2047164" y="1353403"/>
                </a:cubicBezTo>
                <a:cubicBezTo>
                  <a:pt x="2213212" y="1394346"/>
                  <a:pt x="2272352" y="1421642"/>
                  <a:pt x="2483892" y="1448937"/>
                </a:cubicBezTo>
                <a:cubicBezTo>
                  <a:pt x="2695432" y="1476233"/>
                  <a:pt x="3148084" y="1508078"/>
                  <a:pt x="3316406" y="1517176"/>
                </a:cubicBezTo>
                <a:cubicBezTo>
                  <a:pt x="3484728" y="1526274"/>
                  <a:pt x="3489277" y="1514901"/>
                  <a:pt x="3493827" y="1503528"/>
                </a:cubicBezTo>
              </a:path>
            </a:pathLst>
          </a:custGeom>
          <a:ln w="76200">
            <a:solidFill>
              <a:srgbClr val="00206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39"/>
          <p:cNvSpPr/>
          <p:nvPr/>
        </p:nvSpPr>
        <p:spPr>
          <a:xfrm rot="3769396">
            <a:off x="3125393" y="2296518"/>
            <a:ext cx="2169967" cy="9666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2831638" y="1628800"/>
            <a:ext cx="7968885" cy="410445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2159563" y="2132856"/>
            <a:ext cx="7634886" cy="4032448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4343065" y="3861048"/>
            <a:ext cx="6048672" cy="194421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 para baixo 18"/>
          <p:cNvSpPr/>
          <p:nvPr/>
        </p:nvSpPr>
        <p:spPr>
          <a:xfrm rot="10800000">
            <a:off x="2735627" y="2132856"/>
            <a:ext cx="288032" cy="72008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2543606" y="2852936"/>
            <a:ext cx="192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>
                <a:latin typeface="+mj-lt"/>
              </a:rPr>
              <a:t>Agonista</a:t>
            </a:r>
            <a:endParaRPr lang="pt-BR" b="1" dirty="0"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B3B4B15-E004-458D-9677-45B8122B1919}"/>
              </a:ext>
            </a:extLst>
          </p:cNvPr>
          <p:cNvSpPr txBox="1"/>
          <p:nvPr/>
        </p:nvSpPr>
        <p:spPr>
          <a:xfrm>
            <a:off x="2427798" y="4077073"/>
            <a:ext cx="3668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+mj-lt"/>
              </a:rPr>
              <a:t>      </a:t>
            </a:r>
            <a:r>
              <a:rPr lang="pt-BR" sz="1600" b="1" u="sng" dirty="0">
                <a:latin typeface="+mj-lt"/>
              </a:rPr>
              <a:t>Resposta exógena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Receptor específico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Transdução de sinal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err="1">
                <a:latin typeface="+mj-lt"/>
              </a:rPr>
              <a:t>GPIIb-IIIa</a:t>
            </a:r>
            <a:endParaRPr lang="pt-BR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31D95B12-F211-4398-ABCB-03332A7D519B}"/>
              </a:ext>
            </a:extLst>
          </p:cNvPr>
          <p:cNvSpPr txBox="1"/>
          <p:nvPr/>
        </p:nvSpPr>
        <p:spPr>
          <a:xfrm>
            <a:off x="7152118" y="1700809"/>
            <a:ext cx="3668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+mj-lt"/>
              </a:rPr>
              <a:t>      </a:t>
            </a:r>
            <a:r>
              <a:rPr lang="pt-BR" sz="1600" b="1" u="sng" dirty="0">
                <a:latin typeface="+mj-lt"/>
              </a:rPr>
              <a:t>Resposta endógena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Metabolismo 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Secreção dos grânulos</a:t>
            </a:r>
            <a:endParaRPr lang="pt-BR" sz="1600" b="1" baseline="-25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03B02432-7388-B62C-4B5A-A5A25802DB9C}"/>
              </a:ext>
            </a:extLst>
          </p:cNvPr>
          <p:cNvSpPr txBox="1"/>
          <p:nvPr/>
        </p:nvSpPr>
        <p:spPr>
          <a:xfrm>
            <a:off x="295572" y="397163"/>
            <a:ext cx="10092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Teste </a:t>
            </a:r>
            <a:r>
              <a:rPr lang="pt-BR" sz="3600" b="1" u="sng" dirty="0"/>
              <a:t>confirmatório</a:t>
            </a:r>
            <a:r>
              <a:rPr lang="pt-BR" sz="3600" b="1" dirty="0"/>
              <a:t> – Sistema óptico (LTA)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26371 0.383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0" y="19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450000" y="4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82 -0.0044 0.0158 -0.00879 0.02361 0 C 0.03143 0.00878 0.03681 0.02451 0.04723 0.05249 C 0.05764 0.08048 0.07205 0.12395 0.08663 0.16766 " pathEditMode="relative" ptsTypes="aaaA">
                                      <p:cBhvr>
                                        <p:cTn id="7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33117E-6 C 0.01476 0.05944 0.02986 0.11934 0.07188 0.16397 C 0.11389 0.20837 0.18281 0.23775 0.25208 0.26781 " pathEditMode="relative" rAng="0" ptsTypes="aaA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0" y="1340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1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21" grpId="0" animBg="1"/>
      <p:bldP spid="24" grpId="0" animBg="1"/>
      <p:bldP spid="25" grpId="0" animBg="1"/>
      <p:bldP spid="25" grpId="1" animBg="1"/>
      <p:bldP spid="26" grpId="0"/>
      <p:bldP spid="27" grpId="0"/>
      <p:bldP spid="22" grpId="0"/>
      <p:bldP spid="22" grpId="1"/>
      <p:bldP spid="33" grpId="0"/>
      <p:bldP spid="33" grpId="1"/>
      <p:bldP spid="36" grpId="0" animBg="1"/>
      <p:bldP spid="38" grpId="0" animBg="1"/>
      <p:bldP spid="39" grpId="0" animBg="1"/>
      <p:bldP spid="40" grpId="0" animBg="1"/>
      <p:bldP spid="40" grpId="1" animBg="1"/>
      <p:bldP spid="40" grpId="2" animBg="1"/>
      <p:bldP spid="29" grpId="0" animBg="1"/>
      <p:bldP spid="30" grpId="0" animBg="1"/>
      <p:bldP spid="30" grpId="1" animBg="1"/>
      <p:bldP spid="31" grpId="0" animBg="1"/>
      <p:bldP spid="31" grpId="1" animBg="1"/>
      <p:bldP spid="19" grpId="0" animBg="1"/>
      <p:bldP spid="20" grpId="0"/>
      <p:bldP spid="2" grpId="0"/>
      <p:bldP spid="3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295574" y="397163"/>
            <a:ext cx="1819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Agenda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34109" y="1343214"/>
            <a:ext cx="82480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400" b="1" dirty="0"/>
              <a:t> Introdução</a:t>
            </a:r>
          </a:p>
          <a:p>
            <a:pPr marL="442913">
              <a:buFontTx/>
              <a:buChar char="-"/>
            </a:pPr>
            <a:r>
              <a:rPr lang="pt-BR" sz="2000" dirty="0"/>
              <a:t> Funções na hemostasia/ estrutura intracelular da plaqueta/ receptores</a:t>
            </a:r>
          </a:p>
          <a:p>
            <a:pPr marL="442913">
              <a:buFontTx/>
              <a:buChar char="-"/>
            </a:pPr>
            <a:r>
              <a:rPr lang="pt-BR" sz="2000" dirty="0"/>
              <a:t> Metabolismo da plaqueta </a:t>
            </a:r>
            <a:endParaRPr lang="pt-BR" sz="2400" dirty="0"/>
          </a:p>
          <a:p>
            <a:pPr>
              <a:buFont typeface="Wingdings" pitchFamily="2" charset="2"/>
              <a:buChar char="§"/>
            </a:pPr>
            <a:endParaRPr lang="pt-BR" sz="2400" b="1" dirty="0"/>
          </a:p>
          <a:p>
            <a:pPr>
              <a:buFont typeface="Wingdings" pitchFamily="2" charset="2"/>
              <a:buChar char="§"/>
            </a:pPr>
            <a:endParaRPr lang="pt-BR" sz="24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466441" y="4320833"/>
            <a:ext cx="11152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400" b="1" dirty="0"/>
              <a:t> Testes de Agregação plaquetária – sistema óptico (LTA)</a:t>
            </a:r>
          </a:p>
          <a:p>
            <a:pPr marL="442913">
              <a:buFontTx/>
              <a:buChar char="-"/>
            </a:pPr>
            <a:r>
              <a:rPr lang="pt-BR" sz="2000" dirty="0"/>
              <a:t> Escolha dos agentes agonistas</a:t>
            </a:r>
          </a:p>
          <a:p>
            <a:pPr marL="442913">
              <a:buFontTx/>
              <a:buChar char="-"/>
            </a:pPr>
            <a:r>
              <a:rPr lang="pt-BR" sz="2000" dirty="0"/>
              <a:t> Como expressar os resultados </a:t>
            </a:r>
            <a:endParaRPr lang="pt-BR" sz="2400" dirty="0"/>
          </a:p>
          <a:p>
            <a:pPr marL="442913">
              <a:buFontTx/>
              <a:buChar char="-"/>
            </a:pPr>
            <a:r>
              <a:rPr lang="pt-BR" sz="2000" dirty="0"/>
              <a:t> Interpretação das curvas de agregação</a:t>
            </a:r>
          </a:p>
          <a:p>
            <a:pPr>
              <a:buFont typeface="Wingdings" pitchFamily="2" charset="2"/>
              <a:buChar char="§"/>
            </a:pPr>
            <a:endParaRPr lang="pt-BR" sz="2400" b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6D73C87-8BEC-639F-F8F2-E51E0F27476C}"/>
              </a:ext>
            </a:extLst>
          </p:cNvPr>
          <p:cNvSpPr txBox="1"/>
          <p:nvPr/>
        </p:nvSpPr>
        <p:spPr>
          <a:xfrm>
            <a:off x="481579" y="3594229"/>
            <a:ext cx="8248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400" b="1" dirty="0"/>
              <a:t> Testes laboratoriais para avaliação</a:t>
            </a:r>
          </a:p>
          <a:p>
            <a:pPr>
              <a:buFont typeface="Wingdings" pitchFamily="2" charset="2"/>
              <a:buChar char="§"/>
            </a:pPr>
            <a:endParaRPr lang="pt-BR" sz="2400" b="1" dirty="0"/>
          </a:p>
          <a:p>
            <a:pPr>
              <a:buFont typeface="Wingdings" pitchFamily="2" charset="2"/>
              <a:buChar char="§"/>
            </a:pPr>
            <a:endParaRPr lang="pt-BR" sz="2400" b="1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8F1486D-91C3-55A1-1AB2-808024A7386B}"/>
              </a:ext>
            </a:extLst>
          </p:cNvPr>
          <p:cNvSpPr txBox="1"/>
          <p:nvPr/>
        </p:nvSpPr>
        <p:spPr>
          <a:xfrm>
            <a:off x="434108" y="2441025"/>
            <a:ext cx="82480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400" b="1" dirty="0"/>
              <a:t> Alterações da função</a:t>
            </a:r>
          </a:p>
          <a:p>
            <a:pPr marL="442913">
              <a:buFontTx/>
              <a:buChar char="-"/>
            </a:pPr>
            <a:r>
              <a:rPr lang="pt-BR" sz="2000" dirty="0"/>
              <a:t> Congênita </a:t>
            </a:r>
          </a:p>
          <a:p>
            <a:pPr marL="442913">
              <a:buFontTx/>
              <a:buChar char="-"/>
            </a:pPr>
            <a:r>
              <a:rPr lang="pt-BR" sz="2000" dirty="0"/>
              <a:t> Adquirida</a:t>
            </a:r>
            <a:endParaRPr lang="pt-BR" sz="2400" b="1" dirty="0"/>
          </a:p>
        </p:txBody>
      </p:sp>
      <p:grpSp>
        <p:nvGrpSpPr>
          <p:cNvPr id="12" name="Grupo 11"/>
          <p:cNvGrpSpPr/>
          <p:nvPr/>
        </p:nvGrpSpPr>
        <p:grpSpPr>
          <a:xfrm>
            <a:off x="8788916" y="2272146"/>
            <a:ext cx="3050803" cy="4110181"/>
            <a:chOff x="8788916" y="2272146"/>
            <a:chExt cx="3050803" cy="411018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788916" y="2272146"/>
              <a:ext cx="3050803" cy="4110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CaixaDeTexto 10"/>
            <p:cNvSpPr txBox="1"/>
            <p:nvPr/>
          </p:nvSpPr>
          <p:spPr>
            <a:xfrm>
              <a:off x="9827491" y="5735782"/>
              <a:ext cx="11268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 err="1"/>
                <a:t>Brasilia</a:t>
              </a:r>
              <a:r>
                <a:rPr lang="pt-BR" sz="1200" b="1" dirty="0"/>
                <a:t> – DF</a:t>
              </a:r>
            </a:p>
            <a:p>
              <a:r>
                <a:rPr lang="pt-BR" sz="1200" b="1" dirty="0"/>
                <a:t>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75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980EF7E-640E-497E-825E-52B22F892093}"/>
              </a:ext>
            </a:extLst>
          </p:cNvPr>
          <p:cNvSpPr txBox="1"/>
          <p:nvPr/>
        </p:nvSpPr>
        <p:spPr>
          <a:xfrm>
            <a:off x="717080" y="1517804"/>
            <a:ext cx="9012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/>
              <a:t>Recomendações ISTH para o estudo de  agregação plaquetária por sistema óptico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DCA56B7-6B5F-40B9-9417-0B7E76692BF0}"/>
              </a:ext>
            </a:extLst>
          </p:cNvPr>
          <p:cNvSpPr txBox="1"/>
          <p:nvPr/>
        </p:nvSpPr>
        <p:spPr>
          <a:xfrm>
            <a:off x="789088" y="1877844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Doses  e agonistas para a análise (Primeiro passo) 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713E3A7E-9C2F-4E01-8998-6ACD609E9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088" y="2525916"/>
            <a:ext cx="109151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cs typeface="Lucida Sans Unicode" panose="020B0602030504020204" pitchFamily="34" charset="0"/>
              </a:rPr>
              <a:t>ADP: 2 µM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cs typeface="Lucida Sans Unicode" panose="020B0602030504020204" pitchFamily="34" charset="0"/>
              </a:rPr>
              <a:t> - Concentrações maiores devem ser utilizadas se o resultado for anormal com 2 µM / </a:t>
            </a: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cs typeface="Lucida Sans Unicode" panose="020B0602030504020204" pitchFamily="34" charset="0"/>
              </a:rPr>
              <a:t>10 µM 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CB3342A5-7B40-48D6-89EC-24AF03A12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260" y="3133929"/>
            <a:ext cx="113221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cs typeface="Lucida Sans Unicode" panose="020B0602030504020204" pitchFamily="34" charset="0"/>
              </a:rPr>
              <a:t>Epinefrina: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cs typeface="Lucida Sans Unicode" panose="020B0602030504020204" pitchFamily="34" charset="0"/>
              </a:rPr>
              <a:t> </a:t>
            </a: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cs typeface="Lucida Sans Unicode" panose="020B0602030504020204" pitchFamily="34" charset="0"/>
              </a:rPr>
              <a:t>5 µM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cs typeface="Lucida Sans Unicode" panose="020B0602030504020204" pitchFamily="34" charset="0"/>
              </a:rPr>
              <a:t>- Concentrações maiores devem ser utilizadas se o resultado for anormal com 5 µM / </a:t>
            </a: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cs typeface="Lucida Sans Unicode" panose="020B0602030504020204" pitchFamily="34" charset="0"/>
              </a:rPr>
              <a:t>10 µM 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506C124D-2025-4CDE-9708-C190F116D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070" y="3629229"/>
            <a:ext cx="1094869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cs typeface="Lucida Sans Unicode" panose="020B0602030504020204" pitchFamily="34" charset="0"/>
              </a:rPr>
              <a:t>Colágeno: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cs typeface="Lucida Sans Unicode" panose="020B0602030504020204" pitchFamily="34" charset="0"/>
              </a:rPr>
              <a:t>Concentração</a:t>
            </a: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cs typeface="Lucida Sans Unicode" panose="020B0602030504020204" pitchFamily="34" charset="0"/>
              </a:rPr>
              <a:t> (baixa: 2µg/mL)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cs typeface="Lucida Sans Unicode" panose="020B0602030504020204" pitchFamily="34" charset="0"/>
              </a:rPr>
              <a:t> capaz de promover agregação em plaquetas normais</a:t>
            </a:r>
          </a:p>
          <a:p>
            <a:pPr>
              <a:defRPr/>
            </a:pPr>
            <a:r>
              <a:rPr lang="pt-BR" sz="1600" dirty="0">
                <a:solidFill>
                  <a:schemeClr val="bg2">
                    <a:lumMod val="25000"/>
                  </a:schemeClr>
                </a:solidFill>
                <a:cs typeface="Lucida Sans Unicode" panose="020B0602030504020204" pitchFamily="34" charset="0"/>
              </a:rPr>
              <a:t>                   Concentrações maiores devem ser utilizadas se o resultado for anormal com 2µg/mL / </a:t>
            </a: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cs typeface="Lucida Sans Unicode" panose="020B0602030504020204" pitchFamily="34" charset="0"/>
              </a:rPr>
              <a:t>5µg/mL</a:t>
            </a:r>
          </a:p>
          <a:p>
            <a:pPr>
              <a:defRPr/>
            </a:pPr>
            <a:endParaRPr lang="pt-BR" sz="1600" dirty="0">
              <a:solidFill>
                <a:schemeClr val="bg2">
                  <a:lumMod val="25000"/>
                </a:schemeClr>
              </a:solidFill>
              <a:cs typeface="Lucida Sans Unicode" panose="020B0602030504020204" pitchFamily="34" charset="0"/>
            </a:endParaRPr>
          </a:p>
          <a:p>
            <a:pPr>
              <a:defRPr/>
            </a:pPr>
            <a:r>
              <a:rPr lang="pt-BR" sz="1600" dirty="0">
                <a:solidFill>
                  <a:schemeClr val="bg2">
                    <a:lumMod val="25000"/>
                  </a:schemeClr>
                </a:solidFill>
                <a:cs typeface="Lucida Sans Unicode" panose="020B0602030504020204" pitchFamily="34" charset="0"/>
              </a:rPr>
              <a:t>                               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6EE07843-DB68-4490-8033-07A8AC1DF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27" y="4417110"/>
            <a:ext cx="110053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cs typeface="Lucida Sans Unicode" panose="020B0602030504020204" pitchFamily="34" charset="0"/>
              </a:rPr>
              <a:t>Ristocetina: 1,2 mg/mL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cs typeface="Lucida Sans Unicode" panose="020B0602030504020204" pitchFamily="34" charset="0"/>
              </a:rPr>
              <a:t>  Se normal, repetir com </a:t>
            </a: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cs typeface="Lucida Sans Unicode" panose="020B0602030504020204" pitchFamily="34" charset="0"/>
              </a:rPr>
              <a:t>0,5 - 0,7 mg/mL  </a:t>
            </a:r>
          </a:p>
          <a:p>
            <a:pPr>
              <a:defRPr/>
            </a:pPr>
            <a:r>
              <a:rPr lang="pt-BR" sz="1600" dirty="0">
                <a:solidFill>
                  <a:schemeClr val="bg2">
                    <a:lumMod val="25000"/>
                  </a:schemeClr>
                </a:solidFill>
                <a:cs typeface="Lucida Sans Unicode" panose="020B0602030504020204" pitchFamily="34" charset="0"/>
              </a:rPr>
              <a:t>                                            Se ausente, repetir com </a:t>
            </a: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cs typeface="Lucida Sans Unicode" panose="020B0602030504020204" pitchFamily="34" charset="0"/>
              </a:rPr>
              <a:t>2,0 mg/mL                               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3B02432-7388-B62C-4B5A-A5A25802DB9C}"/>
              </a:ext>
            </a:extLst>
          </p:cNvPr>
          <p:cNvSpPr txBox="1"/>
          <p:nvPr/>
        </p:nvSpPr>
        <p:spPr>
          <a:xfrm>
            <a:off x="295572" y="397163"/>
            <a:ext cx="10092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Teste </a:t>
            </a:r>
            <a:r>
              <a:rPr lang="pt-BR" sz="3600" b="1" u="sng" dirty="0"/>
              <a:t>confirmatório</a:t>
            </a:r>
            <a:r>
              <a:rPr lang="pt-BR" sz="3600" b="1" dirty="0"/>
              <a:t> – Sistema óptico (LTA)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DCA56B7-6B5F-40B9-9417-0B7E76692BF0}"/>
              </a:ext>
            </a:extLst>
          </p:cNvPr>
          <p:cNvSpPr txBox="1"/>
          <p:nvPr/>
        </p:nvSpPr>
        <p:spPr>
          <a:xfrm>
            <a:off x="830654" y="5087417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Outros testes complementares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63420" y="5535087"/>
            <a:ext cx="107511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Luminescência - avaliação da liberação de ATP dos grânulos  plaquetários densos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Citometria de fluxo - análise de superfície plaquetária (GPIb e GPIIb-IIIa)</a:t>
            </a:r>
          </a:p>
        </p:txBody>
      </p:sp>
      <p:pic>
        <p:nvPicPr>
          <p:cNvPr id="14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E612269C-3BAF-40CB-863B-D832EB685B94}"/>
              </a:ext>
            </a:extLst>
          </p:cNvPr>
          <p:cNvSpPr/>
          <p:nvPr/>
        </p:nvSpPr>
        <p:spPr>
          <a:xfrm>
            <a:off x="9584495" y="6611779"/>
            <a:ext cx="22934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i="1" dirty="0"/>
              <a:t>J </a:t>
            </a:r>
            <a:r>
              <a:rPr lang="en-US" sz="1000" b="1" i="1" dirty="0" err="1"/>
              <a:t>Thromb</a:t>
            </a:r>
            <a:r>
              <a:rPr lang="en-US" sz="1000" b="1" i="1" dirty="0"/>
              <a:t> </a:t>
            </a:r>
            <a:r>
              <a:rPr lang="en-US" sz="1000" b="1" i="1" dirty="0" err="1"/>
              <a:t>Haemost</a:t>
            </a:r>
            <a:r>
              <a:rPr lang="en-US" sz="1000" b="1" i="1" dirty="0"/>
              <a:t> 13:314, 2015</a:t>
            </a:r>
            <a:endParaRPr lang="pt-BR" sz="1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3B02432-7388-B62C-4B5A-A5A25802DB9C}"/>
              </a:ext>
            </a:extLst>
          </p:cNvPr>
          <p:cNvSpPr txBox="1"/>
          <p:nvPr/>
        </p:nvSpPr>
        <p:spPr>
          <a:xfrm>
            <a:off x="295572" y="397163"/>
            <a:ext cx="10092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Teste </a:t>
            </a:r>
            <a:r>
              <a:rPr lang="pt-BR" sz="3600" b="1" u="sng" dirty="0"/>
              <a:t>confirmatório</a:t>
            </a:r>
            <a:r>
              <a:rPr lang="pt-BR" sz="3600" b="1" dirty="0"/>
              <a:t> – complementar 1º passo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50000"/>
          <a:stretch>
            <a:fillRect/>
          </a:stretch>
        </p:blipFill>
        <p:spPr bwMode="auto">
          <a:xfrm>
            <a:off x="6702903" y="2689212"/>
            <a:ext cx="2200951" cy="2349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662428" y="2966742"/>
            <a:ext cx="247808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 b="1" dirty="0" err="1"/>
              <a:t>Luciferina-luciferase</a:t>
            </a:r>
            <a:endParaRPr lang="pt-BR" sz="1600" b="1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539552" y="2249436"/>
            <a:ext cx="604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Quantificação do nucleotídeo ADP intragranular</a:t>
            </a:r>
          </a:p>
        </p:txBody>
      </p:sp>
      <p:grpSp>
        <p:nvGrpSpPr>
          <p:cNvPr id="21" name="Grupo 20"/>
          <p:cNvGrpSpPr/>
          <p:nvPr/>
        </p:nvGrpSpPr>
        <p:grpSpPr>
          <a:xfrm>
            <a:off x="539552" y="1896752"/>
            <a:ext cx="4608512" cy="369332"/>
            <a:chOff x="611560" y="1052736"/>
            <a:chExt cx="4608512" cy="369332"/>
          </a:xfrm>
        </p:grpSpPr>
        <p:sp>
          <p:nvSpPr>
            <p:cNvPr id="22" name="CaixaDeTexto 21"/>
            <p:cNvSpPr txBox="1"/>
            <p:nvPr/>
          </p:nvSpPr>
          <p:spPr>
            <a:xfrm>
              <a:off x="611560" y="1052736"/>
              <a:ext cx="4608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Captação de </a:t>
              </a:r>
              <a:r>
                <a:rPr lang="pt-BR" b="1" dirty="0" err="1"/>
                <a:t>serotonina</a:t>
              </a:r>
              <a:r>
                <a:rPr lang="pt-BR" b="1" dirty="0"/>
                <a:t> marcada C</a:t>
              </a: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4211960" y="1052736"/>
              <a:ext cx="6480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b="1" dirty="0"/>
                <a:t>  14</a:t>
              </a:r>
            </a:p>
          </p:txBody>
        </p:sp>
      </p:grpSp>
      <p:sp>
        <p:nvSpPr>
          <p:cNvPr id="24" name="CaixaDeTexto 23"/>
          <p:cNvSpPr txBox="1"/>
          <p:nvPr/>
        </p:nvSpPr>
        <p:spPr>
          <a:xfrm>
            <a:off x="539552" y="2591004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Teste de luminescência – Liberação de ATP</a:t>
            </a:r>
          </a:p>
          <a:p>
            <a:endParaRPr lang="pt-BR" dirty="0"/>
          </a:p>
        </p:txBody>
      </p:sp>
      <p:pic>
        <p:nvPicPr>
          <p:cNvPr id="25" name="Picture 2" descr="Resultado de imagem para placa de proibido material radioativo"/>
          <p:cNvPicPr>
            <a:picLocks noChangeAspect="1" noChangeArrowheads="1"/>
          </p:cNvPicPr>
          <p:nvPr/>
        </p:nvPicPr>
        <p:blipFill>
          <a:blip r:embed="rId4" cstate="print"/>
          <a:srcRect l="11111" t="11111" r="11111"/>
          <a:stretch>
            <a:fillRect/>
          </a:stretch>
        </p:blipFill>
        <p:spPr bwMode="auto">
          <a:xfrm>
            <a:off x="4453811" y="1887584"/>
            <a:ext cx="369912" cy="422756"/>
          </a:xfrm>
          <a:prstGeom prst="rect">
            <a:avLst/>
          </a:prstGeom>
          <a:noFill/>
        </p:spPr>
      </p:pic>
      <p:sp>
        <p:nvSpPr>
          <p:cNvPr id="26" name="CaixaDeTexto 25"/>
          <p:cNvSpPr txBox="1"/>
          <p:nvPr/>
        </p:nvSpPr>
        <p:spPr>
          <a:xfrm>
            <a:off x="395535" y="1208032"/>
            <a:ext cx="10152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Deficiência de grânulos densos - tipo mais comum de doença de secreção plaquetária 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290170" y="5074142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106</a:t>
            </a:r>
            <a:r>
              <a:rPr lang="pt-BR" dirty="0"/>
              <a:t> </a:t>
            </a:r>
            <a:r>
              <a:rPr lang="pt-BR" b="1" dirty="0"/>
              <a:t>pacientes com sangramento muco-cutâneo </a:t>
            </a:r>
            <a:r>
              <a:rPr lang="pt-BR" dirty="0"/>
              <a:t>  </a:t>
            </a:r>
          </a:p>
          <a:p>
            <a:r>
              <a:rPr lang="pt-BR" dirty="0"/>
              <a:t>                                         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8846020" y="6581001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/>
              <a:t>  </a:t>
            </a:r>
            <a:r>
              <a:rPr lang="pt-BR" sz="1200" b="1" i="1" dirty="0" err="1"/>
              <a:t>Nieuwenhuis</a:t>
            </a:r>
            <a:r>
              <a:rPr lang="pt-BR" sz="1200" b="1" i="1" dirty="0"/>
              <a:t> HK </a:t>
            </a:r>
            <a:r>
              <a:rPr lang="pt-BR" sz="1200" b="1" i="1" dirty="0" err="1"/>
              <a:t>et</a:t>
            </a:r>
            <a:r>
              <a:rPr lang="pt-BR" sz="1200" b="1" i="1" dirty="0"/>
              <a:t> </a:t>
            </a:r>
            <a:r>
              <a:rPr lang="pt-BR" sz="1200" b="1" i="1" dirty="0" err="1"/>
              <a:t>al</a:t>
            </a:r>
            <a:r>
              <a:rPr lang="pt-BR" sz="1200" b="1" i="1" dirty="0"/>
              <a:t> </a:t>
            </a:r>
            <a:r>
              <a:rPr lang="pt-BR" sz="1200" b="1" i="1" u="sng" dirty="0" err="1"/>
              <a:t>Blood</a:t>
            </a:r>
            <a:r>
              <a:rPr lang="pt-BR" sz="1200" b="1" i="1" u="sng" dirty="0"/>
              <a:t> </a:t>
            </a:r>
            <a:r>
              <a:rPr lang="pt-BR" sz="1200" b="1" i="1" dirty="0"/>
              <a:t>1987</a:t>
            </a:r>
            <a:endParaRPr lang="pt-BR" sz="1200" b="1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343709" y="5411409"/>
            <a:ext cx="11201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600" b="1" dirty="0">
                <a:solidFill>
                  <a:srgbClr val="FF0000"/>
                </a:solidFill>
              </a:rPr>
              <a:t>23%</a:t>
            </a:r>
            <a:r>
              <a:rPr lang="pt-BR" sz="1600" dirty="0">
                <a:solidFill>
                  <a:srgbClr val="000000"/>
                </a:solidFill>
              </a:rPr>
              <a:t> agregação plaquetária </a:t>
            </a:r>
            <a:r>
              <a:rPr lang="pt-BR" sz="1600" b="1" dirty="0">
                <a:solidFill>
                  <a:srgbClr val="000000"/>
                </a:solidFill>
              </a:rPr>
              <a:t>Normal, mas sem secreção de ATP quando as plaquetas foram estimuladas</a:t>
            </a:r>
          </a:p>
          <a:p>
            <a:endParaRPr lang="pt-BR" sz="1600" dirty="0"/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08126" y="2678544"/>
            <a:ext cx="2409620" cy="23623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CaixaDeTexto 30"/>
          <p:cNvSpPr txBox="1"/>
          <p:nvPr/>
        </p:nvSpPr>
        <p:spPr>
          <a:xfrm>
            <a:off x="1741948" y="5927212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Dados que justificam o uso de luminescência no Passo 1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3542148" y="628725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b="1" dirty="0">
                <a:solidFill>
                  <a:srgbClr val="FF0000"/>
                </a:solidFill>
              </a:rPr>
              <a:t> Diagnóstico subestimado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 build="allAtOnce"/>
      <p:bldP spid="24" grpId="0"/>
      <p:bldP spid="27" grpId="0"/>
      <p:bldP spid="28" grpId="0"/>
      <p:bldP spid="29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86B22F4-073C-49BD-BACF-14F377DD5476}"/>
              </a:ext>
            </a:extLst>
          </p:cNvPr>
          <p:cNvSpPr txBox="1"/>
          <p:nvPr/>
        </p:nvSpPr>
        <p:spPr>
          <a:xfrm>
            <a:off x="827507" y="2601097"/>
            <a:ext cx="65882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dirty="0"/>
              <a:t>  U46619 (</a:t>
            </a:r>
            <a:r>
              <a:rPr lang="pt-BR" sz="1800" dirty="0">
                <a:cs typeface="Arial" pitchFamily="34" charset="0"/>
              </a:rPr>
              <a:t>mimetiza o Tromboxano A2 ) – 1 e 3 mM</a:t>
            </a:r>
            <a:endParaRPr lang="pt-BR" dirty="0"/>
          </a:p>
          <a:p>
            <a:pPr>
              <a:buFont typeface="Wingdings" pitchFamily="2" charset="2"/>
              <a:buChar char="§"/>
            </a:pPr>
            <a:r>
              <a:rPr lang="pt-BR" dirty="0"/>
              <a:t>  CRP (Colágeno sintético) – 1,3,10 µg/mL</a:t>
            </a:r>
          </a:p>
          <a:p>
            <a:pPr marL="0" lvl="2">
              <a:buFont typeface="Wingdings" pitchFamily="2" charset="2"/>
              <a:buChar char="§"/>
            </a:pPr>
            <a:r>
              <a:rPr lang="pt-BR" dirty="0"/>
              <a:t>  TRAP6 </a:t>
            </a:r>
            <a:r>
              <a:rPr lang="pt-BR" dirty="0">
                <a:cs typeface="Arial" pitchFamily="34" charset="0"/>
              </a:rPr>
              <a:t>(peptídeo ativador de receptor de trombina)</a:t>
            </a:r>
          </a:p>
          <a:p>
            <a:r>
              <a:rPr lang="pt-BR" sz="2000" dirty="0">
                <a:cs typeface="Arial" pitchFamily="34" charset="0"/>
              </a:rPr>
              <a:t>                                         </a:t>
            </a:r>
            <a:r>
              <a:rPr lang="pt-BR" sz="1400" dirty="0"/>
              <a:t> PAR-1 peptídeo(10,30,100 µM) </a:t>
            </a:r>
            <a:r>
              <a:rPr lang="pt-BR" sz="1400" b="1" dirty="0"/>
              <a:t>SFLLRN</a:t>
            </a:r>
          </a:p>
          <a:p>
            <a:r>
              <a:rPr lang="pt-BR" sz="1400" dirty="0"/>
              <a:t>                                                            PAR-4 peptídeo(100,250,500 µM) </a:t>
            </a:r>
            <a:r>
              <a:rPr lang="pt-BR" sz="1400" b="1" dirty="0"/>
              <a:t>AYP6KF</a:t>
            </a:r>
          </a:p>
          <a:p>
            <a:pPr marL="0" lvl="2">
              <a:buFont typeface="Wingdings" pitchFamily="2" charset="2"/>
              <a:buChar char="§"/>
            </a:pPr>
            <a:endParaRPr lang="pt-BR" dirty="0">
              <a:cs typeface="Arial" pitchFamily="34" charset="0"/>
            </a:endParaRPr>
          </a:p>
          <a:p>
            <a:pPr lvl="2"/>
            <a:endParaRPr lang="pt-BR" dirty="0"/>
          </a:p>
          <a:p>
            <a:pPr lvl="2"/>
            <a:endParaRPr lang="pt-BR" dirty="0"/>
          </a:p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980EF7E-640E-497E-825E-52B22F892093}"/>
              </a:ext>
            </a:extLst>
          </p:cNvPr>
          <p:cNvSpPr txBox="1"/>
          <p:nvPr/>
        </p:nvSpPr>
        <p:spPr>
          <a:xfrm>
            <a:off x="717080" y="1517804"/>
            <a:ext cx="9012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/>
              <a:t>Recomendações ISTH para o estudo de  agregação plaquetária por sistema óptico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DCA56B7-6B5F-40B9-9417-0B7E76692BF0}"/>
              </a:ext>
            </a:extLst>
          </p:cNvPr>
          <p:cNvSpPr txBox="1"/>
          <p:nvPr/>
        </p:nvSpPr>
        <p:spPr>
          <a:xfrm>
            <a:off x="789088" y="1877844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Agonistas para a análise complementar (Segundo passo)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3B02432-7388-B62C-4B5A-A5A25802DB9C}"/>
              </a:ext>
            </a:extLst>
          </p:cNvPr>
          <p:cNvSpPr txBox="1"/>
          <p:nvPr/>
        </p:nvSpPr>
        <p:spPr>
          <a:xfrm>
            <a:off x="295572" y="397163"/>
            <a:ext cx="10092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Teste </a:t>
            </a:r>
            <a:r>
              <a:rPr lang="pt-BR" sz="3600" b="1" u="sng" dirty="0"/>
              <a:t>confirmatório</a:t>
            </a:r>
            <a:r>
              <a:rPr lang="pt-BR" sz="3600" b="1" dirty="0"/>
              <a:t> – Sistema óptico (LTA)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DCA56B7-6B5F-40B9-9417-0B7E76692BF0}"/>
              </a:ext>
            </a:extLst>
          </p:cNvPr>
          <p:cNvSpPr txBox="1"/>
          <p:nvPr/>
        </p:nvSpPr>
        <p:spPr>
          <a:xfrm>
            <a:off x="812189" y="4357745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Outros testes complementares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11AA862-422A-4DF9-9495-E3832F73FD5D}"/>
              </a:ext>
            </a:extLst>
          </p:cNvPr>
          <p:cNvSpPr txBox="1"/>
          <p:nvPr/>
        </p:nvSpPr>
        <p:spPr>
          <a:xfrm>
            <a:off x="199867" y="4826675"/>
            <a:ext cx="53285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           </a:t>
            </a:r>
            <a:r>
              <a:rPr lang="pt-BR" b="1" dirty="0"/>
              <a:t>Painel aumentado de monoclonais </a:t>
            </a:r>
            <a:r>
              <a:rPr lang="pt-BR" b="1" dirty="0" err="1"/>
              <a:t>citometria</a:t>
            </a:r>
            <a:endParaRPr lang="pt-BR" b="1" dirty="0"/>
          </a:p>
          <a:p>
            <a:pPr lvl="2">
              <a:buFont typeface="Arial" pitchFamily="34" charset="0"/>
              <a:buChar char="•"/>
            </a:pPr>
            <a:r>
              <a:rPr lang="pt-BR" dirty="0"/>
              <a:t>    </a:t>
            </a:r>
            <a:r>
              <a:rPr lang="pt-BR" dirty="0" err="1"/>
              <a:t>P-Selectina</a:t>
            </a:r>
            <a:r>
              <a:rPr lang="pt-BR" dirty="0"/>
              <a:t> ((granulo </a:t>
            </a:r>
            <a:r>
              <a:rPr lang="el-GR" dirty="0"/>
              <a:t>α</a:t>
            </a:r>
            <a:r>
              <a:rPr lang="pt-BR" dirty="0"/>
              <a:t>)</a:t>
            </a:r>
          </a:p>
          <a:p>
            <a:pPr lvl="2">
              <a:buFont typeface="Arial" pitchFamily="34" charset="0"/>
              <a:buChar char="•"/>
            </a:pPr>
            <a:r>
              <a:rPr lang="pt-BR" dirty="0"/>
              <a:t>    GPVI</a:t>
            </a:r>
          </a:p>
          <a:p>
            <a:pPr lvl="2">
              <a:buFont typeface="Arial" pitchFamily="34" charset="0"/>
              <a:buChar char="•"/>
            </a:pPr>
            <a:r>
              <a:rPr lang="pt-BR" dirty="0"/>
              <a:t>    GPIV</a:t>
            </a:r>
          </a:p>
          <a:p>
            <a:pPr lvl="2">
              <a:buFont typeface="Arial" pitchFamily="34" charset="0"/>
              <a:buChar char="•"/>
            </a:pPr>
            <a:r>
              <a:rPr lang="pt-BR" dirty="0"/>
              <a:t>    GP </a:t>
            </a:r>
            <a:r>
              <a:rPr lang="pt-BR" dirty="0" err="1"/>
              <a:t>IaIIa</a:t>
            </a:r>
            <a:endParaRPr lang="pt-BR" dirty="0"/>
          </a:p>
          <a:p>
            <a:pPr lvl="2"/>
            <a:r>
              <a:rPr lang="pt-BR" dirty="0"/>
              <a:t>   </a:t>
            </a:r>
          </a:p>
          <a:p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616BDA5-92B1-4919-A5BC-68167448B72A}"/>
              </a:ext>
            </a:extLst>
          </p:cNvPr>
          <p:cNvSpPr txBox="1"/>
          <p:nvPr/>
        </p:nvSpPr>
        <p:spPr>
          <a:xfrm>
            <a:off x="8768125" y="4869349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Atividade pró-coagulante</a:t>
            </a:r>
          </a:p>
          <a:p>
            <a:endParaRPr lang="pt-BR" b="1" dirty="0"/>
          </a:p>
          <a:p>
            <a:pPr marL="171450" lvl="1">
              <a:buFont typeface="Arial" pitchFamily="34" charset="0"/>
              <a:buChar char="•"/>
            </a:pPr>
            <a:r>
              <a:rPr lang="pt-BR" b="1" dirty="0"/>
              <a:t>   </a:t>
            </a:r>
            <a:r>
              <a:rPr lang="pt-BR" dirty="0" err="1"/>
              <a:t>Anexina</a:t>
            </a:r>
            <a:r>
              <a:rPr lang="pt-BR" dirty="0"/>
              <a:t> V (S Scott)</a:t>
            </a:r>
          </a:p>
          <a:p>
            <a:r>
              <a:rPr lang="pt-BR" b="1" dirty="0"/>
              <a:t>          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52B2AF9-7062-4F2F-A7B7-643FBC8D8C5C}"/>
              </a:ext>
            </a:extLst>
          </p:cNvPr>
          <p:cNvSpPr txBox="1"/>
          <p:nvPr/>
        </p:nvSpPr>
        <p:spPr>
          <a:xfrm>
            <a:off x="5519045" y="4857913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     Dosagens bioquímicas </a:t>
            </a:r>
          </a:p>
          <a:p>
            <a:endParaRPr lang="pt-BR" dirty="0"/>
          </a:p>
          <a:p>
            <a:pPr lvl="1">
              <a:buFont typeface="Arial" pitchFamily="34" charset="0"/>
              <a:buChar char="•"/>
            </a:pPr>
            <a:r>
              <a:rPr lang="pt-BR" dirty="0"/>
              <a:t>     TXA2 plasmático</a:t>
            </a:r>
          </a:p>
          <a:p>
            <a:pPr lvl="1">
              <a:buFont typeface="Arial" pitchFamily="34" charset="0"/>
              <a:buChar char="•"/>
            </a:pPr>
            <a:r>
              <a:rPr lang="pt-BR" dirty="0"/>
              <a:t>      PF4 (granulo </a:t>
            </a:r>
            <a:r>
              <a:rPr lang="el-GR" dirty="0"/>
              <a:t>α</a:t>
            </a:r>
            <a:r>
              <a:rPr lang="pt-BR" dirty="0"/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pt-BR" dirty="0"/>
              <a:t>      </a:t>
            </a:r>
            <a:r>
              <a:rPr lang="el-GR" dirty="0"/>
              <a:t>β</a:t>
            </a:r>
            <a:r>
              <a:rPr lang="pt-BR" dirty="0"/>
              <a:t>-TG (granulo </a:t>
            </a:r>
            <a:r>
              <a:rPr lang="el-GR" dirty="0"/>
              <a:t>α</a:t>
            </a:r>
            <a:r>
              <a:rPr lang="pt-BR" dirty="0"/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pt-BR" dirty="0"/>
              <a:t>      Nucleotídeos</a:t>
            </a:r>
          </a:p>
        </p:txBody>
      </p:sp>
      <p:pic>
        <p:nvPicPr>
          <p:cNvPr id="16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E612269C-3BAF-40CB-863B-D832EB685B94}"/>
              </a:ext>
            </a:extLst>
          </p:cNvPr>
          <p:cNvSpPr/>
          <p:nvPr/>
        </p:nvSpPr>
        <p:spPr>
          <a:xfrm>
            <a:off x="9584495" y="6611779"/>
            <a:ext cx="22934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i="1" dirty="0"/>
              <a:t>J </a:t>
            </a:r>
            <a:r>
              <a:rPr lang="en-US" sz="1000" b="1" i="1" dirty="0" err="1"/>
              <a:t>Thromb</a:t>
            </a:r>
            <a:r>
              <a:rPr lang="en-US" sz="1000" b="1" i="1" dirty="0"/>
              <a:t> </a:t>
            </a:r>
            <a:r>
              <a:rPr lang="en-US" sz="1000" b="1" i="1" dirty="0" err="1"/>
              <a:t>Haemost</a:t>
            </a:r>
            <a:r>
              <a:rPr lang="en-US" sz="1000" b="1" i="1" dirty="0"/>
              <a:t> 13:314, 2015</a:t>
            </a:r>
            <a:endParaRPr lang="pt-BR" sz="1000" b="1" i="1" dirty="0"/>
          </a:p>
        </p:txBody>
      </p:sp>
      <p:sp>
        <p:nvSpPr>
          <p:cNvPr id="18" name="Chave direita 17"/>
          <p:cNvSpPr/>
          <p:nvPr/>
        </p:nvSpPr>
        <p:spPr>
          <a:xfrm>
            <a:off x="2466109" y="5504873"/>
            <a:ext cx="166255" cy="78509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2752436" y="5652654"/>
            <a:ext cx="301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Receptores de colágeno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  <p:bldP spid="18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66971" y="3031264"/>
            <a:ext cx="488250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b="1" dirty="0" err="1">
                <a:cs typeface="Arial" charset="0"/>
              </a:rPr>
              <a:t>Semi-quantitativo</a:t>
            </a:r>
            <a:endParaRPr lang="pt-BR" b="1" dirty="0">
              <a:cs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pt-BR" dirty="0">
                <a:cs typeface="Arial" charset="0"/>
              </a:rPr>
              <a:t>1 -  Amplitude de agregação com descrição</a:t>
            </a:r>
          </a:p>
          <a:p>
            <a:pPr eaLnBrk="0" hangingPunct="0">
              <a:spcBef>
                <a:spcPct val="50000"/>
              </a:spcBef>
            </a:pPr>
            <a:r>
              <a:rPr lang="pt-BR" dirty="0">
                <a:cs typeface="Arial" charset="0"/>
              </a:rPr>
              <a:t>        -   Primeira onda (presente/ausente)</a:t>
            </a:r>
          </a:p>
          <a:p>
            <a:pPr eaLnBrk="0" hangingPunct="0">
              <a:spcBef>
                <a:spcPct val="50000"/>
              </a:spcBef>
            </a:pPr>
            <a:r>
              <a:rPr lang="pt-BR" dirty="0">
                <a:cs typeface="Arial" charset="0"/>
              </a:rPr>
              <a:t>        -   Segunda onda (presente/ausente)</a:t>
            </a:r>
          </a:p>
          <a:p>
            <a:pPr eaLnBrk="0" hangingPunct="0">
              <a:spcBef>
                <a:spcPct val="50000"/>
              </a:spcBef>
            </a:pPr>
            <a:r>
              <a:rPr lang="pt-BR" dirty="0">
                <a:cs typeface="Arial" charset="0"/>
              </a:rPr>
              <a:t>2 - Velocidade de reação (</a:t>
            </a:r>
            <a:r>
              <a:rPr lang="pt-BR" dirty="0" err="1">
                <a:cs typeface="Arial" charset="0"/>
              </a:rPr>
              <a:t>slope</a:t>
            </a:r>
            <a:r>
              <a:rPr lang="pt-BR" dirty="0">
                <a:cs typeface="Arial" charset="0"/>
              </a:rPr>
              <a:t>)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</a:pPr>
            <a:endParaRPr lang="pt-BR" dirty="0">
              <a:cs typeface="Arial" charset="0"/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</a:pPr>
            <a:endParaRPr lang="pt-BR" dirty="0">
              <a:cs typeface="Arial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427790" y="3644570"/>
            <a:ext cx="25717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pt-BR" sz="2000" b="1">
              <a:cs typeface="Arial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298000" y="1404901"/>
            <a:ext cx="3743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cs typeface="Arial" charset="0"/>
              </a:rPr>
              <a:t>Qualitativo</a:t>
            </a:r>
            <a:r>
              <a:rPr lang="pt-BR" dirty="0">
                <a:cs typeface="Arial" charset="0"/>
              </a:rPr>
              <a:t> 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BB0B9B7-5725-4934-BA94-12092B1FC656}"/>
              </a:ext>
            </a:extLst>
          </p:cNvPr>
          <p:cNvSpPr txBox="1"/>
          <p:nvPr/>
        </p:nvSpPr>
        <p:spPr>
          <a:xfrm>
            <a:off x="4724930" y="3557418"/>
            <a:ext cx="4456015" cy="15388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u="sng" dirty="0"/>
              <a:t>Estabelecimento do Valor de Referência da Amplitude de agregação plaquetária</a:t>
            </a:r>
          </a:p>
          <a:p>
            <a:pPr algn="ctr"/>
            <a:endParaRPr lang="pt-BR" dirty="0"/>
          </a:p>
          <a:p>
            <a:pPr algn="ctr"/>
            <a:r>
              <a:rPr lang="pt-BR" b="1" dirty="0"/>
              <a:t>N = 20   </a:t>
            </a:r>
            <a:r>
              <a:rPr lang="pt-BR" dirty="0"/>
              <a:t>(Média ±2SD) para todas as doses e </a:t>
            </a:r>
            <a:r>
              <a:rPr lang="pt-BR" b="1" u="sng" dirty="0"/>
              <a:t>na mudança de lote do reagente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8BB4CB1-C400-4335-927C-EA86A6F0D26E}"/>
              </a:ext>
            </a:extLst>
          </p:cNvPr>
          <p:cNvSpPr txBox="1"/>
          <p:nvPr/>
        </p:nvSpPr>
        <p:spPr>
          <a:xfrm>
            <a:off x="110831" y="526459"/>
            <a:ext cx="1034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Como </a:t>
            </a:r>
            <a:r>
              <a:rPr lang="pt-BR" sz="2400" b="1" u="sng" dirty="0"/>
              <a:t>expressar</a:t>
            </a:r>
            <a:r>
              <a:rPr lang="pt-BR" sz="2400" b="1" dirty="0"/>
              <a:t> os resultados de </a:t>
            </a:r>
            <a:r>
              <a:rPr lang="pt-BR" sz="2400" b="1" u="sng" dirty="0"/>
              <a:t>agregação plaquetária por sistema óptico</a:t>
            </a:r>
          </a:p>
        </p:txBody>
      </p: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6428510" y="1198689"/>
            <a:ext cx="1523999" cy="2052511"/>
            <a:chOff x="385" y="915"/>
            <a:chExt cx="1996" cy="2656"/>
          </a:xfrm>
        </p:grpSpPr>
        <p:grpSp>
          <p:nvGrpSpPr>
            <p:cNvPr id="13" name="Group 20"/>
            <p:cNvGrpSpPr>
              <a:grpSpLocks/>
            </p:cNvGrpSpPr>
            <p:nvPr/>
          </p:nvGrpSpPr>
          <p:grpSpPr bwMode="auto">
            <a:xfrm>
              <a:off x="385" y="915"/>
              <a:ext cx="1996" cy="2656"/>
              <a:chOff x="113" y="455"/>
              <a:chExt cx="1225" cy="1663"/>
            </a:xfrm>
          </p:grpSpPr>
          <p:pic>
            <p:nvPicPr>
              <p:cNvPr id="15" name="Picture 2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0000"/>
              <a:stretch>
                <a:fillRect/>
              </a:stretch>
            </p:blipFill>
            <p:spPr bwMode="auto">
              <a:xfrm>
                <a:off x="113" y="663"/>
                <a:ext cx="1225" cy="14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 Box 22"/>
              <p:cNvSpPr txBox="1">
                <a:spLocks noChangeArrowheads="1"/>
              </p:cNvSpPr>
              <p:nvPr/>
            </p:nvSpPr>
            <p:spPr bwMode="auto">
              <a:xfrm>
                <a:off x="113" y="455"/>
                <a:ext cx="1140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pt-BR" sz="1400" b="1" dirty="0"/>
              </a:p>
            </p:txBody>
          </p:sp>
        </p:grp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385" y="1253"/>
              <a:ext cx="1996" cy="2313"/>
            </a:xfrm>
            <a:prstGeom prst="rect">
              <a:avLst/>
            </a:prstGeom>
            <a:noFill/>
            <a:ln w="762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5" cstate="print"/>
          <a:srcRect l="50000"/>
          <a:stretch>
            <a:fillRect/>
          </a:stretch>
        </p:blipFill>
        <p:spPr bwMode="auto">
          <a:xfrm>
            <a:off x="4759019" y="1444972"/>
            <a:ext cx="1521709" cy="184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/>
          <p:cNvPicPr>
            <a:picLocks noChangeAspect="1" noChangeArrowheads="1"/>
          </p:cNvPicPr>
          <p:nvPr/>
        </p:nvPicPr>
        <p:blipFill>
          <a:blip r:embed="rId6" cstate="print"/>
          <a:srcRect l="49605"/>
          <a:stretch>
            <a:fillRect/>
          </a:stretch>
        </p:blipFill>
        <p:spPr bwMode="auto">
          <a:xfrm>
            <a:off x="3110877" y="1437744"/>
            <a:ext cx="1571959" cy="1851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tângulo 18"/>
          <p:cNvSpPr/>
          <p:nvPr/>
        </p:nvSpPr>
        <p:spPr>
          <a:xfrm>
            <a:off x="303817" y="1794225"/>
            <a:ext cx="1902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pt-BR" dirty="0">
                <a:cs typeface="Arial" charset="0"/>
              </a:rPr>
              <a:t> </a:t>
            </a:r>
            <a:r>
              <a:rPr lang="pt-BR" dirty="0" err="1">
                <a:cs typeface="Arial" charset="0"/>
              </a:rPr>
              <a:t>Normoagregante</a:t>
            </a:r>
            <a:endParaRPr lang="pt-BR" dirty="0">
              <a:cs typeface="Arial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291951" y="2145207"/>
            <a:ext cx="1685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pt-BR" dirty="0">
                <a:cs typeface="Arial" charset="0"/>
              </a:rPr>
              <a:t> </a:t>
            </a:r>
            <a:r>
              <a:rPr lang="pt-BR" dirty="0" err="1">
                <a:cs typeface="Arial" charset="0"/>
              </a:rPr>
              <a:t>Hipoagregante</a:t>
            </a:r>
            <a:endParaRPr lang="pt-BR" dirty="0">
              <a:cs typeface="Arial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300212" y="2523899"/>
            <a:ext cx="2502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>
                <a:cs typeface="Arial" charset="0"/>
              </a:rPr>
              <a:t>- Ausência de agregação </a:t>
            </a:r>
          </a:p>
        </p:txBody>
      </p:sp>
    </p:spTree>
    <p:extLst>
      <p:ext uri="{BB962C8B-B14F-4D97-AF65-F5344CB8AC3E}">
        <p14:creationId xmlns:p14="http://schemas.microsoft.com/office/powerpoint/2010/main" val="25075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8BB4CB1-C400-4335-927C-EA86A6F0D26E}"/>
              </a:ext>
            </a:extLst>
          </p:cNvPr>
          <p:cNvSpPr txBox="1"/>
          <p:nvPr/>
        </p:nvSpPr>
        <p:spPr>
          <a:xfrm>
            <a:off x="110831" y="526459"/>
            <a:ext cx="1034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Como </a:t>
            </a:r>
            <a:r>
              <a:rPr lang="pt-BR" sz="2400" b="1" u="sng" dirty="0"/>
              <a:t>interpretar</a:t>
            </a:r>
            <a:r>
              <a:rPr lang="pt-BR" sz="2400" b="1" dirty="0"/>
              <a:t> os resultados de </a:t>
            </a:r>
            <a:r>
              <a:rPr lang="pt-BR" sz="2400" b="1" u="sng" dirty="0"/>
              <a:t>agregação plaquetária por sistema óptico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0191" y="1745529"/>
            <a:ext cx="12954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0738" y="1252394"/>
            <a:ext cx="1314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237" y="1403350"/>
            <a:ext cx="13716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15234" y="1353561"/>
            <a:ext cx="15049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4604" y="3065895"/>
            <a:ext cx="1809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6606" y="3222913"/>
            <a:ext cx="2000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4913" y="1318634"/>
            <a:ext cx="12573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21224" y="1492827"/>
            <a:ext cx="14192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34922" y="1191058"/>
            <a:ext cx="1628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5DF4E0E-032B-4581-8F8B-A63B85291F23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281168" y="1464130"/>
            <a:ext cx="2218105" cy="1699106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6200000">
            <a:off x="9705655" y="2815596"/>
            <a:ext cx="1400820" cy="222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tângulo 19"/>
          <p:cNvSpPr/>
          <p:nvPr/>
        </p:nvSpPr>
        <p:spPr>
          <a:xfrm>
            <a:off x="166255" y="1330036"/>
            <a:ext cx="1542472" cy="2115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1879539" y="1279244"/>
            <a:ext cx="1542472" cy="2115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3334215" y="1320812"/>
            <a:ext cx="1542472" cy="2115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4955139" y="1325436"/>
            <a:ext cx="1542472" cy="2115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6843907" y="1283880"/>
            <a:ext cx="1542472" cy="2115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94880862-CD18-6C25-06E6-03B8E2D5DA34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rcRect l="17043" r="670"/>
          <a:stretch>
            <a:fillRect/>
          </a:stretch>
        </p:blipFill>
        <p:spPr>
          <a:xfrm>
            <a:off x="3038938" y="3465164"/>
            <a:ext cx="2770757" cy="2501528"/>
          </a:xfrm>
          <a:prstGeom prst="rect">
            <a:avLst/>
          </a:prstGeom>
        </p:spPr>
      </p:pic>
      <p:sp>
        <p:nvSpPr>
          <p:cNvPr id="27" name="Elipse 26"/>
          <p:cNvSpPr/>
          <p:nvPr/>
        </p:nvSpPr>
        <p:spPr>
          <a:xfrm>
            <a:off x="4756751" y="4507345"/>
            <a:ext cx="840509" cy="3971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2" name="Grupo 31"/>
          <p:cNvGrpSpPr/>
          <p:nvPr/>
        </p:nvGrpSpPr>
        <p:grpSpPr>
          <a:xfrm>
            <a:off x="5043078" y="4433455"/>
            <a:ext cx="360218" cy="286327"/>
            <a:chOff x="7269018" y="4821382"/>
            <a:chExt cx="360218" cy="286327"/>
          </a:xfrm>
        </p:grpSpPr>
        <p:cxnSp>
          <p:nvCxnSpPr>
            <p:cNvPr id="29" name="Conector reto 28"/>
            <p:cNvCxnSpPr/>
            <p:nvPr/>
          </p:nvCxnSpPr>
          <p:spPr>
            <a:xfrm>
              <a:off x="7269018" y="4839855"/>
              <a:ext cx="360218" cy="267854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/>
            <p:cNvCxnSpPr/>
            <p:nvPr/>
          </p:nvCxnSpPr>
          <p:spPr>
            <a:xfrm flipH="1">
              <a:off x="7305964" y="4821382"/>
              <a:ext cx="314036" cy="286327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03304" y="3780992"/>
            <a:ext cx="117157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CaixaDeTexto 33"/>
          <p:cNvSpPr txBox="1"/>
          <p:nvPr/>
        </p:nvSpPr>
        <p:spPr>
          <a:xfrm>
            <a:off x="8035635" y="4941455"/>
            <a:ext cx="988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DVW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7929427" y="3699219"/>
            <a:ext cx="988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SBS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6142186" y="3251201"/>
            <a:ext cx="3011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Ristocetin + Crioprecipitado/Plasma bovino</a:t>
            </a:r>
          </a:p>
        </p:txBody>
      </p:sp>
      <p:sp>
        <p:nvSpPr>
          <p:cNvPr id="37" name="Seta para a direita 36"/>
          <p:cNvSpPr/>
          <p:nvPr/>
        </p:nvSpPr>
        <p:spPr>
          <a:xfrm>
            <a:off x="4405746" y="4627418"/>
            <a:ext cx="314037" cy="24938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798E5557-6331-4DBB-82E8-837654B6E482}"/>
              </a:ext>
            </a:extLst>
          </p:cNvPr>
          <p:cNvSpPr txBox="1"/>
          <p:nvPr/>
        </p:nvSpPr>
        <p:spPr>
          <a:xfrm>
            <a:off x="10019291" y="6343922"/>
            <a:ext cx="2052637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000" b="1" dirty="0" err="1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Int</a:t>
            </a:r>
            <a:r>
              <a:rPr lang="pt-BR" sz="1000" b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 J Mol </a:t>
            </a:r>
            <a:r>
              <a:rPr lang="pt-BR" sz="1000" b="1" dirty="0" err="1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Sci</a:t>
            </a:r>
            <a:r>
              <a:rPr lang="pt-BR" sz="1000" b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 2017,18:1803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0AF4B266-B5C2-448F-B8CB-3CE25B529412}"/>
              </a:ext>
            </a:extLst>
          </p:cNvPr>
          <p:cNvSpPr txBox="1"/>
          <p:nvPr/>
        </p:nvSpPr>
        <p:spPr>
          <a:xfrm>
            <a:off x="10005002" y="6151297"/>
            <a:ext cx="2052638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000" b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J </a:t>
            </a:r>
            <a:r>
              <a:rPr lang="pt-BR" sz="1000" b="1" dirty="0" err="1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Clin</a:t>
            </a:r>
            <a:r>
              <a:rPr lang="pt-BR" sz="1000" b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 Med 2020:763</a:t>
            </a:r>
          </a:p>
        </p:txBody>
      </p:sp>
    </p:spTree>
    <p:extLst>
      <p:ext uri="{BB962C8B-B14F-4D97-AF65-F5344CB8AC3E}">
        <p14:creationId xmlns:p14="http://schemas.microsoft.com/office/powerpoint/2010/main" val="25075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7" grpId="1" animBg="1"/>
      <p:bldP spid="34" grpId="0"/>
      <p:bldP spid="35" grpId="0"/>
      <p:bldP spid="36" grpId="0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8BB4CB1-C400-4335-927C-EA86A6F0D26E}"/>
              </a:ext>
            </a:extLst>
          </p:cNvPr>
          <p:cNvSpPr txBox="1"/>
          <p:nvPr/>
        </p:nvSpPr>
        <p:spPr>
          <a:xfrm>
            <a:off x="110831" y="526459"/>
            <a:ext cx="1034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Como </a:t>
            </a:r>
            <a:r>
              <a:rPr lang="pt-BR" sz="2400" b="1" u="sng" dirty="0"/>
              <a:t>interpretar</a:t>
            </a:r>
            <a:r>
              <a:rPr lang="pt-BR" sz="2400" b="1" dirty="0"/>
              <a:t> os resultados de </a:t>
            </a:r>
            <a:r>
              <a:rPr lang="pt-BR" sz="2400" b="1" u="sng" dirty="0"/>
              <a:t>agregação plaquetária por sistema óptico</a:t>
            </a:r>
          </a:p>
        </p:txBody>
      </p:sp>
      <p:grpSp>
        <p:nvGrpSpPr>
          <p:cNvPr id="19" name="Grupo 28"/>
          <p:cNvGrpSpPr/>
          <p:nvPr/>
        </p:nvGrpSpPr>
        <p:grpSpPr>
          <a:xfrm>
            <a:off x="314030" y="2277628"/>
            <a:ext cx="5809673" cy="1675533"/>
            <a:chOff x="249382" y="2804103"/>
            <a:chExt cx="5809673" cy="1675533"/>
          </a:xfrm>
        </p:grpSpPr>
        <p:grpSp>
          <p:nvGrpSpPr>
            <p:cNvPr id="20" name="Grupo 26"/>
            <p:cNvGrpSpPr/>
            <p:nvPr/>
          </p:nvGrpSpPr>
          <p:grpSpPr>
            <a:xfrm>
              <a:off x="366136" y="2804103"/>
              <a:ext cx="5598247" cy="1619250"/>
              <a:chOff x="366136" y="2804103"/>
              <a:chExt cx="5598247" cy="1619250"/>
            </a:xfrm>
          </p:grpSpPr>
          <p:pic>
            <p:nvPicPr>
              <p:cNvPr id="22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6136" y="2883700"/>
                <a:ext cx="1508846" cy="1528252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23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59264" y="2925516"/>
                <a:ext cx="1236519" cy="141124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24" name="Picture 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362902" y="2898057"/>
                <a:ext cx="1292225" cy="1458963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25" name="Picture 1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897583" y="2804103"/>
                <a:ext cx="1066800" cy="161925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</p:grpSp>
        <p:sp>
          <p:nvSpPr>
            <p:cNvPr id="21" name="Retângulo 20"/>
            <p:cNvSpPr/>
            <p:nvPr/>
          </p:nvSpPr>
          <p:spPr>
            <a:xfrm>
              <a:off x="249382" y="2817091"/>
              <a:ext cx="5809673" cy="166254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7" name="Retângulo 26"/>
          <p:cNvSpPr/>
          <p:nvPr/>
        </p:nvSpPr>
        <p:spPr>
          <a:xfrm>
            <a:off x="277091" y="2198362"/>
            <a:ext cx="6289964" cy="1819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/>
          <p:cNvSpPr txBox="1"/>
          <p:nvPr/>
        </p:nvSpPr>
        <p:spPr>
          <a:xfrm>
            <a:off x="2031970" y="3745576"/>
            <a:ext cx="487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C00000"/>
                </a:solidFill>
              </a:rPr>
              <a:t>Trombastenia de Glanzmann (TG)</a:t>
            </a:r>
          </a:p>
        </p:txBody>
      </p:sp>
      <p:sp>
        <p:nvSpPr>
          <p:cNvPr id="31" name="Retângulo de cantos arredondados 30"/>
          <p:cNvSpPr/>
          <p:nvPr/>
        </p:nvSpPr>
        <p:spPr>
          <a:xfrm>
            <a:off x="120073" y="2124471"/>
            <a:ext cx="6733309" cy="189345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10002985" y="6525488"/>
            <a:ext cx="18842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i="1" dirty="0" err="1"/>
              <a:t>Blood</a:t>
            </a:r>
            <a:r>
              <a:rPr lang="pt-BR" sz="1100" b="1" i="1" dirty="0"/>
              <a:t> 2012; 120(25):5041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798E5557-6331-4DBB-82E8-837654B6E482}"/>
              </a:ext>
            </a:extLst>
          </p:cNvPr>
          <p:cNvSpPr txBox="1"/>
          <p:nvPr/>
        </p:nvSpPr>
        <p:spPr>
          <a:xfrm>
            <a:off x="10019291" y="6343922"/>
            <a:ext cx="2052637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000" b="1" dirty="0" err="1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Int</a:t>
            </a:r>
            <a:r>
              <a:rPr lang="pt-BR" sz="1000" b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 J Mol </a:t>
            </a:r>
            <a:r>
              <a:rPr lang="pt-BR" sz="1000" b="1" dirty="0" err="1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Sci</a:t>
            </a:r>
            <a:r>
              <a:rPr lang="pt-BR" sz="1000" b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 2017,18:1803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0AF4B266-B5C2-448F-B8CB-3CE25B529412}"/>
              </a:ext>
            </a:extLst>
          </p:cNvPr>
          <p:cNvSpPr txBox="1"/>
          <p:nvPr/>
        </p:nvSpPr>
        <p:spPr>
          <a:xfrm>
            <a:off x="10005002" y="6151297"/>
            <a:ext cx="2052638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000" b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J </a:t>
            </a:r>
            <a:r>
              <a:rPr lang="pt-BR" sz="1000" b="1" dirty="0" err="1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Clin</a:t>
            </a:r>
            <a:r>
              <a:rPr lang="pt-BR" sz="1000" b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 Med 2020:763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110835" y="5301673"/>
            <a:ext cx="78878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r>
              <a:rPr lang="pt-BR" sz="1600" dirty="0"/>
              <a:t>Variante TG – deficiência </a:t>
            </a:r>
            <a:r>
              <a:rPr lang="pt-BR" sz="1600" dirty="0" err="1"/>
              <a:t>Kindlin</a:t>
            </a:r>
            <a:r>
              <a:rPr lang="pt-BR" sz="1600" dirty="0"/>
              <a:t> 3 (proteína intracelular : coativadora de </a:t>
            </a:r>
            <a:r>
              <a:rPr lang="pt-BR" sz="1600" dirty="0" err="1"/>
              <a:t>integrina</a:t>
            </a:r>
            <a:r>
              <a:rPr lang="pt-BR" sz="1600" dirty="0"/>
              <a:t> IIb-IIIa</a:t>
            </a:r>
          </a:p>
          <a:p>
            <a:endParaRPr lang="pt-BR" sz="1600" dirty="0"/>
          </a:p>
          <a:p>
            <a:r>
              <a:rPr lang="pt-BR" sz="1600" dirty="0"/>
              <a:t> Agregação ausente (ADP,EPI,COL,AA ) e Normal RISTOCETINA</a:t>
            </a:r>
          </a:p>
          <a:p>
            <a:r>
              <a:rPr lang="pt-BR" sz="1600" dirty="0"/>
              <a:t> Citometria de fluxo : CD41/CD61 - expressam normal</a:t>
            </a:r>
          </a:p>
        </p:txBody>
      </p:sp>
      <p:sp>
        <p:nvSpPr>
          <p:cNvPr id="32" name="Retângulo de cantos arredondados 31"/>
          <p:cNvSpPr/>
          <p:nvPr/>
        </p:nvSpPr>
        <p:spPr>
          <a:xfrm>
            <a:off x="138545" y="5310909"/>
            <a:ext cx="7573819" cy="112683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99820" y="1508125"/>
            <a:ext cx="41243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Elipse 27"/>
          <p:cNvSpPr/>
          <p:nvPr/>
        </p:nvSpPr>
        <p:spPr>
          <a:xfrm>
            <a:off x="9910619" y="3930073"/>
            <a:ext cx="2105890" cy="73890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5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/>
      <p:bldP spid="31" grpId="0" animBg="1"/>
      <p:bldP spid="30" grpId="0"/>
      <p:bldP spid="32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57006" y="3477829"/>
            <a:ext cx="3611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                        Defeito da via do TxA</a:t>
            </a:r>
            <a:r>
              <a:rPr lang="en-US" b="1" baseline="-25000" dirty="0"/>
              <a:t>2</a:t>
            </a:r>
            <a:r>
              <a:rPr lang="en-US" b="1" dirty="0"/>
              <a:t> </a:t>
            </a:r>
            <a:endParaRPr lang="pt-BR" baseline="-25000" dirty="0"/>
          </a:p>
        </p:txBody>
      </p:sp>
      <p:grpSp>
        <p:nvGrpSpPr>
          <p:cNvPr id="13" name="Grupo 12"/>
          <p:cNvGrpSpPr/>
          <p:nvPr/>
        </p:nvGrpSpPr>
        <p:grpSpPr>
          <a:xfrm>
            <a:off x="452564" y="1080618"/>
            <a:ext cx="6284768" cy="1930400"/>
            <a:chOff x="540905" y="230910"/>
            <a:chExt cx="6284768" cy="193040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89232" y="473362"/>
              <a:ext cx="1475509" cy="1475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96666" y="438916"/>
              <a:ext cx="1319789" cy="1498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46431" y="420249"/>
              <a:ext cx="1628053" cy="1606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0905" y="351860"/>
              <a:ext cx="1463386" cy="1726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tângulo 18"/>
            <p:cNvSpPr/>
            <p:nvPr/>
          </p:nvSpPr>
          <p:spPr>
            <a:xfrm>
              <a:off x="674255" y="230910"/>
              <a:ext cx="6151418" cy="193040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1" name="Retângulo 20"/>
          <p:cNvSpPr/>
          <p:nvPr/>
        </p:nvSpPr>
        <p:spPr>
          <a:xfrm>
            <a:off x="1791855" y="1330012"/>
            <a:ext cx="1764145" cy="1754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3689859" y="1325400"/>
            <a:ext cx="1764145" cy="1754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5504739" y="1320788"/>
            <a:ext cx="1764145" cy="1754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8BB4CB1-C400-4335-927C-EA86A6F0D26E}"/>
              </a:ext>
            </a:extLst>
          </p:cNvPr>
          <p:cNvSpPr txBox="1"/>
          <p:nvPr/>
        </p:nvSpPr>
        <p:spPr>
          <a:xfrm>
            <a:off x="110831" y="526459"/>
            <a:ext cx="1034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Como </a:t>
            </a:r>
            <a:r>
              <a:rPr lang="pt-BR" sz="2400" b="1" u="sng" dirty="0"/>
              <a:t>interpretar</a:t>
            </a:r>
            <a:r>
              <a:rPr lang="pt-BR" sz="2400" b="1" dirty="0"/>
              <a:t> os resultados de </a:t>
            </a:r>
            <a:r>
              <a:rPr lang="pt-BR" sz="2400" b="1" u="sng" dirty="0"/>
              <a:t>agregação plaquetária por sistema óptico</a:t>
            </a:r>
          </a:p>
        </p:txBody>
      </p:sp>
      <p:pic>
        <p:nvPicPr>
          <p:cNvPr id="25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94880862-CD18-6C25-06E6-03B8E2D5DA3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62871" y="1119127"/>
            <a:ext cx="4119409" cy="3060371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DCDE1441-D2BC-88E8-71AC-318F10D8A04B}"/>
              </a:ext>
            </a:extLst>
          </p:cNvPr>
          <p:cNvSpPr/>
          <p:nvPr/>
        </p:nvSpPr>
        <p:spPr>
          <a:xfrm>
            <a:off x="9253942" y="1537568"/>
            <a:ext cx="504056" cy="250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</a:rPr>
              <a:t>AA</a:t>
            </a:r>
            <a:endParaRPr lang="pt-BR" sz="1600" b="1" baseline="-25000" dirty="0">
              <a:solidFill>
                <a:schemeClr val="tx1"/>
              </a:solidFill>
            </a:endParaRPr>
          </a:p>
        </p:txBody>
      </p:sp>
      <p:cxnSp>
        <p:nvCxnSpPr>
          <p:cNvPr id="29" name="Conector de Seta Reta 23">
            <a:extLst>
              <a:ext uri="{FF2B5EF4-FFF2-40B4-BE49-F238E27FC236}">
                <a16:creationId xmlns:a16="http://schemas.microsoft.com/office/drawing/2014/main" id="{71E5FF14-7937-FEDB-EBFC-C344A10484C0}"/>
              </a:ext>
            </a:extLst>
          </p:cNvPr>
          <p:cNvCxnSpPr/>
          <p:nvPr/>
        </p:nvCxnSpPr>
        <p:spPr>
          <a:xfrm>
            <a:off x="9453199" y="1762154"/>
            <a:ext cx="124789" cy="353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C9E1AE0F-AB42-45CC-790B-3483FAA8F405}"/>
              </a:ext>
            </a:extLst>
          </p:cNvPr>
          <p:cNvSpPr/>
          <p:nvPr/>
        </p:nvSpPr>
        <p:spPr>
          <a:xfrm>
            <a:off x="9214580" y="2129131"/>
            <a:ext cx="756084" cy="338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TXA</a:t>
            </a:r>
            <a:r>
              <a:rPr lang="pt-BR" b="1" baseline="-25000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31" name="Agrupar 56">
            <a:extLst>
              <a:ext uri="{FF2B5EF4-FFF2-40B4-BE49-F238E27FC236}">
                <a16:creationId xmlns:a16="http://schemas.microsoft.com/office/drawing/2014/main" id="{CCDBE729-0545-98A1-EAD0-228B1B7DDB3D}"/>
              </a:ext>
            </a:extLst>
          </p:cNvPr>
          <p:cNvGrpSpPr/>
          <p:nvPr/>
        </p:nvGrpSpPr>
        <p:grpSpPr>
          <a:xfrm>
            <a:off x="9864534" y="2176725"/>
            <a:ext cx="1008113" cy="160120"/>
            <a:chOff x="6660231" y="2789098"/>
            <a:chExt cx="1008113" cy="351870"/>
          </a:xfrm>
        </p:grpSpPr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8E9F581D-CCC4-265C-87A6-E0A6C491016B}"/>
                </a:ext>
              </a:extLst>
            </p:cNvPr>
            <p:cNvCxnSpPr>
              <a:cxnSpLocks/>
            </p:cNvCxnSpPr>
            <p:nvPr/>
          </p:nvCxnSpPr>
          <p:spPr>
            <a:xfrm>
              <a:off x="6660231" y="2789098"/>
              <a:ext cx="100811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7B6377B3-CFDA-E5F1-E379-5EF7F5192F6F}"/>
                </a:ext>
              </a:extLst>
            </p:cNvPr>
            <p:cNvCxnSpPr/>
            <p:nvPr/>
          </p:nvCxnSpPr>
          <p:spPr>
            <a:xfrm>
              <a:off x="7668344" y="2789098"/>
              <a:ext cx="0" cy="3518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de Seta Reta 59">
              <a:extLst>
                <a:ext uri="{FF2B5EF4-FFF2-40B4-BE49-F238E27FC236}">
                  <a16:creationId xmlns:a16="http://schemas.microsoft.com/office/drawing/2014/main" id="{6A2FCA6B-AB7F-69DF-6795-2D6193099019}"/>
                </a:ext>
              </a:extLst>
            </p:cNvPr>
            <p:cNvCxnSpPr/>
            <p:nvPr/>
          </p:nvCxnSpPr>
          <p:spPr>
            <a:xfrm flipH="1">
              <a:off x="7416316" y="3140968"/>
              <a:ext cx="25202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CaixaDeTexto 34"/>
          <p:cNvSpPr txBox="1"/>
          <p:nvPr/>
        </p:nvSpPr>
        <p:spPr>
          <a:xfrm>
            <a:off x="9559516" y="1782662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COX</a:t>
            </a:r>
          </a:p>
        </p:txBody>
      </p:sp>
      <p:sp>
        <p:nvSpPr>
          <p:cNvPr id="38" name="Retângulo 37"/>
          <p:cNvSpPr/>
          <p:nvPr/>
        </p:nvSpPr>
        <p:spPr>
          <a:xfrm>
            <a:off x="392607" y="1343872"/>
            <a:ext cx="1630145" cy="1754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/>
          <p:cNvSpPr/>
          <p:nvPr/>
        </p:nvSpPr>
        <p:spPr>
          <a:xfrm>
            <a:off x="10957525" y="1960480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U46619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3777673" y="3205018"/>
            <a:ext cx="2410691" cy="240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Elipse 40"/>
          <p:cNvSpPr/>
          <p:nvPr/>
        </p:nvSpPr>
        <p:spPr>
          <a:xfrm>
            <a:off x="10252364" y="2133601"/>
            <a:ext cx="360218" cy="3232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255" y="4304146"/>
            <a:ext cx="5659593" cy="195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9" cstate="print"/>
          <a:srcRect l="8442"/>
          <a:stretch>
            <a:fillRect/>
          </a:stretch>
        </p:blipFill>
        <p:spPr bwMode="auto">
          <a:xfrm>
            <a:off x="6059055" y="4165600"/>
            <a:ext cx="1286959" cy="184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tângulo 43"/>
          <p:cNvSpPr/>
          <p:nvPr/>
        </p:nvSpPr>
        <p:spPr>
          <a:xfrm>
            <a:off x="277163" y="4313252"/>
            <a:ext cx="1630145" cy="1754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2101279" y="4271696"/>
            <a:ext cx="1630145" cy="1754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45"/>
          <p:cNvSpPr/>
          <p:nvPr/>
        </p:nvSpPr>
        <p:spPr>
          <a:xfrm>
            <a:off x="4377966" y="4281055"/>
            <a:ext cx="1630145" cy="1824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/>
          <p:cNvSpPr/>
          <p:nvPr/>
        </p:nvSpPr>
        <p:spPr>
          <a:xfrm>
            <a:off x="6128256" y="4086978"/>
            <a:ext cx="1630145" cy="1916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8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62926" y="4491084"/>
            <a:ext cx="31813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tângulo 48"/>
          <p:cNvSpPr/>
          <p:nvPr/>
        </p:nvSpPr>
        <p:spPr>
          <a:xfrm>
            <a:off x="7998691" y="4331855"/>
            <a:ext cx="3583709" cy="1644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Seta para a direita 49"/>
          <p:cNvSpPr/>
          <p:nvPr/>
        </p:nvSpPr>
        <p:spPr>
          <a:xfrm rot="18187932">
            <a:off x="8768912" y="2195131"/>
            <a:ext cx="665019" cy="2811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de cantos arredondados 50"/>
          <p:cNvSpPr/>
          <p:nvPr/>
        </p:nvSpPr>
        <p:spPr>
          <a:xfrm>
            <a:off x="4387273" y="4230255"/>
            <a:ext cx="1597891" cy="207818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6673256" y="5568223"/>
            <a:ext cx="4955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                        </a:t>
            </a:r>
            <a:r>
              <a:rPr lang="en-US" sz="2000" b="1" dirty="0" err="1"/>
              <a:t>Alteração</a:t>
            </a:r>
            <a:r>
              <a:rPr lang="en-US" sz="2000" b="1" dirty="0"/>
              <a:t> da secreção do</a:t>
            </a:r>
          </a:p>
          <a:p>
            <a:r>
              <a:rPr lang="en-US" sz="2000" b="1" dirty="0"/>
              <a:t>                              </a:t>
            </a:r>
            <a:r>
              <a:rPr lang="en-US" sz="2000" b="1" dirty="0" err="1"/>
              <a:t>grânulo</a:t>
            </a:r>
            <a:r>
              <a:rPr lang="en-US" sz="2000" b="1" dirty="0"/>
              <a:t> </a:t>
            </a:r>
            <a:r>
              <a:rPr lang="en-US" sz="2000" b="1" dirty="0" err="1"/>
              <a:t>denso</a:t>
            </a:r>
            <a:endParaRPr lang="pt-BR" sz="2000" baseline="-25000" dirty="0"/>
          </a:p>
        </p:txBody>
      </p:sp>
      <p:sp>
        <p:nvSpPr>
          <p:cNvPr id="53" name="CaixaDeTexto 52"/>
          <p:cNvSpPr txBox="1"/>
          <p:nvPr/>
        </p:nvSpPr>
        <p:spPr>
          <a:xfrm>
            <a:off x="10002985" y="6525488"/>
            <a:ext cx="18842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i="1" dirty="0" err="1"/>
              <a:t>Blood</a:t>
            </a:r>
            <a:r>
              <a:rPr lang="pt-BR" sz="1100" b="1" i="1" dirty="0"/>
              <a:t> 2012; 120(25):5041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798E5557-6331-4DBB-82E8-837654B6E482}"/>
              </a:ext>
            </a:extLst>
          </p:cNvPr>
          <p:cNvSpPr txBox="1"/>
          <p:nvPr/>
        </p:nvSpPr>
        <p:spPr>
          <a:xfrm>
            <a:off x="10019291" y="6343922"/>
            <a:ext cx="2052637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000" b="1" dirty="0" err="1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Int</a:t>
            </a:r>
            <a:r>
              <a:rPr lang="pt-BR" sz="1000" b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 J Mol </a:t>
            </a:r>
            <a:r>
              <a:rPr lang="pt-BR" sz="1000" b="1" dirty="0" err="1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Sci</a:t>
            </a:r>
            <a:r>
              <a:rPr lang="pt-BR" sz="1000" b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 2017,18:1803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0AF4B266-B5C2-448F-B8CB-3CE25B529412}"/>
              </a:ext>
            </a:extLst>
          </p:cNvPr>
          <p:cNvSpPr txBox="1"/>
          <p:nvPr/>
        </p:nvSpPr>
        <p:spPr>
          <a:xfrm>
            <a:off x="10005002" y="6151297"/>
            <a:ext cx="2052638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000" b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J </a:t>
            </a:r>
            <a:r>
              <a:rPr lang="pt-BR" sz="1000" b="1" dirty="0" err="1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Clin</a:t>
            </a:r>
            <a:r>
              <a:rPr lang="pt-BR" sz="1000" b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 Med 2020:763</a:t>
            </a:r>
          </a:p>
        </p:txBody>
      </p:sp>
      <p:sp>
        <p:nvSpPr>
          <p:cNvPr id="56" name="Retângulo 55"/>
          <p:cNvSpPr/>
          <p:nvPr/>
        </p:nvSpPr>
        <p:spPr>
          <a:xfrm>
            <a:off x="3663800" y="3466006"/>
            <a:ext cx="2813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ou</a:t>
            </a:r>
            <a:r>
              <a:rPr lang="en-US" b="1" dirty="0"/>
              <a:t>  Receptor de TXA</a:t>
            </a:r>
            <a:r>
              <a:rPr lang="en-US" b="1" baseline="-25000" dirty="0"/>
              <a:t>2 </a:t>
            </a:r>
            <a:r>
              <a:rPr lang="en-US" b="1" dirty="0"/>
              <a:t> (TS) ?</a:t>
            </a:r>
            <a:endParaRPr lang="pt-BR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21" grpId="0" animBg="1"/>
      <p:bldP spid="22" grpId="0" animBg="1"/>
      <p:bldP spid="23" grpId="0" animBg="1"/>
      <p:bldP spid="28" grpId="0"/>
      <p:bldP spid="30" grpId="0"/>
      <p:bldP spid="35" grpId="0"/>
      <p:bldP spid="38" grpId="0" animBg="1"/>
      <p:bldP spid="39" grpId="0"/>
      <p:bldP spid="40" grpId="0" animBg="1"/>
      <p:bldP spid="41" grpId="0" animBg="1"/>
      <p:bldP spid="41" grpId="1" animBg="1"/>
      <p:bldP spid="44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52" grpId="0"/>
      <p:bldP spid="56" grpId="0"/>
      <p:bldP spid="5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>
            <a:off x="2068946" y="1422363"/>
            <a:ext cx="4664362" cy="19304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8BB4CB1-C400-4335-927C-EA86A6F0D26E}"/>
              </a:ext>
            </a:extLst>
          </p:cNvPr>
          <p:cNvSpPr txBox="1"/>
          <p:nvPr/>
        </p:nvSpPr>
        <p:spPr>
          <a:xfrm>
            <a:off x="110831" y="526459"/>
            <a:ext cx="1034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Como </a:t>
            </a:r>
            <a:r>
              <a:rPr lang="pt-BR" sz="2400" b="1" u="sng" dirty="0"/>
              <a:t>interpretar</a:t>
            </a:r>
            <a:r>
              <a:rPr lang="pt-BR" sz="2400" b="1" dirty="0"/>
              <a:t> os resultados de </a:t>
            </a:r>
            <a:r>
              <a:rPr lang="pt-BR" sz="2400" b="1" u="sng" dirty="0"/>
              <a:t>agregação plaquetária por sistema óptico</a:t>
            </a:r>
          </a:p>
        </p:txBody>
      </p:sp>
      <p:pic>
        <p:nvPicPr>
          <p:cNvPr id="25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94880862-CD18-6C25-06E6-03B8E2D5DA3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2871" y="1119127"/>
            <a:ext cx="4119409" cy="3060371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DCDE1441-D2BC-88E8-71AC-318F10D8A04B}"/>
              </a:ext>
            </a:extLst>
          </p:cNvPr>
          <p:cNvSpPr/>
          <p:nvPr/>
        </p:nvSpPr>
        <p:spPr>
          <a:xfrm>
            <a:off x="9253942" y="1537568"/>
            <a:ext cx="504056" cy="250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</a:rPr>
              <a:t>AA</a:t>
            </a:r>
            <a:endParaRPr lang="pt-BR" sz="1600" b="1" baseline="-25000" dirty="0">
              <a:solidFill>
                <a:schemeClr val="tx1"/>
              </a:solidFill>
            </a:endParaRPr>
          </a:p>
        </p:txBody>
      </p:sp>
      <p:cxnSp>
        <p:nvCxnSpPr>
          <p:cNvPr id="29" name="Conector de Seta Reta 23">
            <a:extLst>
              <a:ext uri="{FF2B5EF4-FFF2-40B4-BE49-F238E27FC236}">
                <a16:creationId xmlns:a16="http://schemas.microsoft.com/office/drawing/2014/main" id="{71E5FF14-7937-FEDB-EBFC-C344A10484C0}"/>
              </a:ext>
            </a:extLst>
          </p:cNvPr>
          <p:cNvCxnSpPr/>
          <p:nvPr/>
        </p:nvCxnSpPr>
        <p:spPr>
          <a:xfrm>
            <a:off x="9453199" y="1762154"/>
            <a:ext cx="124789" cy="353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C9E1AE0F-AB42-45CC-790B-3483FAA8F405}"/>
              </a:ext>
            </a:extLst>
          </p:cNvPr>
          <p:cNvSpPr/>
          <p:nvPr/>
        </p:nvSpPr>
        <p:spPr>
          <a:xfrm>
            <a:off x="9214580" y="2129131"/>
            <a:ext cx="756084" cy="338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TXA</a:t>
            </a:r>
            <a:r>
              <a:rPr lang="pt-BR" b="1" baseline="-25000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3" name="Agrupar 56">
            <a:extLst>
              <a:ext uri="{FF2B5EF4-FFF2-40B4-BE49-F238E27FC236}">
                <a16:creationId xmlns:a16="http://schemas.microsoft.com/office/drawing/2014/main" id="{CCDBE729-0545-98A1-EAD0-228B1B7DDB3D}"/>
              </a:ext>
            </a:extLst>
          </p:cNvPr>
          <p:cNvGrpSpPr/>
          <p:nvPr/>
        </p:nvGrpSpPr>
        <p:grpSpPr>
          <a:xfrm>
            <a:off x="9864534" y="2176725"/>
            <a:ext cx="1008113" cy="160120"/>
            <a:chOff x="6660231" y="2789098"/>
            <a:chExt cx="1008113" cy="351870"/>
          </a:xfrm>
        </p:grpSpPr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8E9F581D-CCC4-265C-87A6-E0A6C491016B}"/>
                </a:ext>
              </a:extLst>
            </p:cNvPr>
            <p:cNvCxnSpPr>
              <a:cxnSpLocks/>
            </p:cNvCxnSpPr>
            <p:nvPr/>
          </p:nvCxnSpPr>
          <p:spPr>
            <a:xfrm>
              <a:off x="6660231" y="2789098"/>
              <a:ext cx="100811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7B6377B3-CFDA-E5F1-E379-5EF7F5192F6F}"/>
                </a:ext>
              </a:extLst>
            </p:cNvPr>
            <p:cNvCxnSpPr/>
            <p:nvPr/>
          </p:nvCxnSpPr>
          <p:spPr>
            <a:xfrm>
              <a:off x="7668344" y="2789098"/>
              <a:ext cx="0" cy="3518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de Seta Reta 59">
              <a:extLst>
                <a:ext uri="{FF2B5EF4-FFF2-40B4-BE49-F238E27FC236}">
                  <a16:creationId xmlns:a16="http://schemas.microsoft.com/office/drawing/2014/main" id="{6A2FCA6B-AB7F-69DF-6795-2D6193099019}"/>
                </a:ext>
              </a:extLst>
            </p:cNvPr>
            <p:cNvCxnSpPr/>
            <p:nvPr/>
          </p:nvCxnSpPr>
          <p:spPr>
            <a:xfrm flipH="1">
              <a:off x="7416316" y="3140968"/>
              <a:ext cx="25202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CaixaDeTexto 34"/>
          <p:cNvSpPr txBox="1"/>
          <p:nvPr/>
        </p:nvSpPr>
        <p:spPr>
          <a:xfrm>
            <a:off x="9559516" y="1782662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COX</a:t>
            </a:r>
          </a:p>
        </p:txBody>
      </p:sp>
      <p:cxnSp>
        <p:nvCxnSpPr>
          <p:cNvPr id="36" name="Conector de seta reta 35"/>
          <p:cNvCxnSpPr/>
          <p:nvPr/>
        </p:nvCxnSpPr>
        <p:spPr>
          <a:xfrm flipH="1">
            <a:off x="9624170" y="2290663"/>
            <a:ext cx="748146" cy="75738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/>
          <p:cNvSpPr txBox="1"/>
          <p:nvPr/>
        </p:nvSpPr>
        <p:spPr>
          <a:xfrm rot="18910681">
            <a:off x="9522555" y="2152130"/>
            <a:ext cx="1366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Ativação 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3777673" y="3205018"/>
            <a:ext cx="2410691" cy="240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2926" y="4491084"/>
            <a:ext cx="31813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tângulo 48"/>
          <p:cNvSpPr/>
          <p:nvPr/>
        </p:nvSpPr>
        <p:spPr>
          <a:xfrm>
            <a:off x="7998691" y="4331855"/>
            <a:ext cx="3583709" cy="1644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aixaDeTexto 52"/>
          <p:cNvSpPr txBox="1"/>
          <p:nvPr/>
        </p:nvSpPr>
        <p:spPr>
          <a:xfrm>
            <a:off x="10002985" y="6525488"/>
            <a:ext cx="18842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i="1" dirty="0" err="1"/>
              <a:t>Blood</a:t>
            </a:r>
            <a:r>
              <a:rPr lang="pt-BR" sz="1100" b="1" i="1" dirty="0"/>
              <a:t> 2012; 120(25):5041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798E5557-6331-4DBB-82E8-837654B6E482}"/>
              </a:ext>
            </a:extLst>
          </p:cNvPr>
          <p:cNvSpPr txBox="1"/>
          <p:nvPr/>
        </p:nvSpPr>
        <p:spPr>
          <a:xfrm>
            <a:off x="10019291" y="6343922"/>
            <a:ext cx="2052637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000" b="1" dirty="0" err="1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Int</a:t>
            </a:r>
            <a:r>
              <a:rPr lang="pt-BR" sz="1000" b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 J Mol </a:t>
            </a:r>
            <a:r>
              <a:rPr lang="pt-BR" sz="1000" b="1" dirty="0" err="1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Sci</a:t>
            </a:r>
            <a:r>
              <a:rPr lang="pt-BR" sz="1000" b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 2017,18:1803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0AF4B266-B5C2-448F-B8CB-3CE25B529412}"/>
              </a:ext>
            </a:extLst>
          </p:cNvPr>
          <p:cNvSpPr txBox="1"/>
          <p:nvPr/>
        </p:nvSpPr>
        <p:spPr>
          <a:xfrm>
            <a:off x="10005002" y="6151297"/>
            <a:ext cx="2052638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000" b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J </a:t>
            </a:r>
            <a:r>
              <a:rPr lang="pt-BR" sz="1000" b="1" dirty="0" err="1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Clin</a:t>
            </a:r>
            <a:r>
              <a:rPr lang="pt-BR" sz="1000" b="1" dirty="0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 Med 2020:763</a:t>
            </a:r>
          </a:p>
        </p:txBody>
      </p:sp>
      <p:sp>
        <p:nvSpPr>
          <p:cNvPr id="62" name="Elipse 61"/>
          <p:cNvSpPr/>
          <p:nvPr/>
        </p:nvSpPr>
        <p:spPr>
          <a:xfrm>
            <a:off x="8543636" y="1477818"/>
            <a:ext cx="646546" cy="572655"/>
          </a:xfrm>
          <a:prstGeom prst="ellipse">
            <a:avLst/>
          </a:prstGeom>
          <a:noFill/>
          <a:ln w="381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CaixaDeTexto 62"/>
          <p:cNvSpPr txBox="1"/>
          <p:nvPr/>
        </p:nvSpPr>
        <p:spPr>
          <a:xfrm>
            <a:off x="7758546" y="4433455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C00000"/>
                </a:solidFill>
              </a:rPr>
              <a:t>Mutação do receptor de ADP P2Y</a:t>
            </a:r>
            <a:r>
              <a:rPr lang="pt-BR" sz="2000" b="1" baseline="-25000" dirty="0">
                <a:solidFill>
                  <a:srgbClr val="C00000"/>
                </a:solidFill>
              </a:rPr>
              <a:t>12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438" y="1287174"/>
            <a:ext cx="70199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8BB4CB1-C400-4335-927C-EA86A6F0D26E}"/>
              </a:ext>
            </a:extLst>
          </p:cNvPr>
          <p:cNvSpPr txBox="1"/>
          <p:nvPr/>
        </p:nvSpPr>
        <p:spPr>
          <a:xfrm>
            <a:off x="110831" y="526459"/>
            <a:ext cx="1034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Como </a:t>
            </a:r>
            <a:r>
              <a:rPr lang="pt-BR" sz="2400" b="1" u="sng" dirty="0"/>
              <a:t>interpretar</a:t>
            </a:r>
            <a:r>
              <a:rPr lang="pt-BR" sz="2400" b="1" dirty="0"/>
              <a:t> os resultados de </a:t>
            </a:r>
            <a:r>
              <a:rPr lang="pt-BR" sz="2400" b="1" u="sng" dirty="0"/>
              <a:t>agregação plaquetária por sistema óptico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5255" r="1782"/>
          <a:stretch>
            <a:fillRect/>
          </a:stretch>
        </p:blipFill>
        <p:spPr bwMode="auto">
          <a:xfrm>
            <a:off x="988291" y="1333212"/>
            <a:ext cx="6428509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8020" y="4834227"/>
            <a:ext cx="1714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62338" y="5365381"/>
            <a:ext cx="2381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4880862-CD18-6C25-06E6-03B8E2D5DA3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78507" y="2144364"/>
            <a:ext cx="4119409" cy="3060371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8977745" y="4701309"/>
            <a:ext cx="729673" cy="415636"/>
          </a:xfrm>
          <a:prstGeom prst="roundRect">
            <a:avLst/>
          </a:prstGeom>
          <a:noFill/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3417455" y="3389745"/>
            <a:ext cx="4128654" cy="2170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3482109" y="5634182"/>
            <a:ext cx="3528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Receptor GPIV - colágeno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000720" y="2204864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err="1"/>
              <a:t>Tromboelasto</a:t>
            </a:r>
            <a:r>
              <a:rPr lang="pt-BR" sz="4400" b="1" dirty="0"/>
              <a:t>(</a:t>
            </a:r>
            <a:r>
              <a:rPr lang="pt-BR" sz="4400" b="1" dirty="0" err="1"/>
              <a:t>metria</a:t>
            </a:r>
            <a:r>
              <a:rPr lang="pt-BR" sz="4400" b="1" dirty="0"/>
              <a:t>/grafia)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/>
          <p:cNvPicPr>
            <a:picLocks noChangeAspect="1" noChangeArrowheads="1"/>
          </p:cNvPicPr>
          <p:nvPr/>
        </p:nvPicPr>
        <p:blipFill>
          <a:blip r:embed="rId2" cstate="print"/>
          <a:srcRect r="25662"/>
          <a:stretch>
            <a:fillRect/>
          </a:stretch>
        </p:blipFill>
        <p:spPr bwMode="auto">
          <a:xfrm>
            <a:off x="5732851" y="1394701"/>
            <a:ext cx="2053404" cy="46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859" y="1394689"/>
            <a:ext cx="2619375" cy="46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2147" y="1390077"/>
            <a:ext cx="2619375" cy="46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2" cstate="print"/>
          <a:srcRect r="25662"/>
          <a:stretch>
            <a:fillRect/>
          </a:stretch>
        </p:blipFill>
        <p:spPr bwMode="auto">
          <a:xfrm>
            <a:off x="5848302" y="4785022"/>
            <a:ext cx="1947189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8362" y="4789634"/>
            <a:ext cx="261937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950" y="4775774"/>
            <a:ext cx="261937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295573" y="397163"/>
            <a:ext cx="7666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Introdução – Funções da plaqueta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961777" y="1625601"/>
            <a:ext cx="2305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/>
              <a:t>Discóide</a:t>
            </a:r>
            <a:endParaRPr lang="pt-BR" sz="28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7984877" y="2147438"/>
            <a:ext cx="2305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/>
              <a:t>Esferóide</a:t>
            </a:r>
            <a:endParaRPr lang="pt-BR" sz="2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r="-740" b="69558"/>
          <a:stretch>
            <a:fillRect/>
          </a:stretch>
        </p:blipFill>
        <p:spPr bwMode="auto">
          <a:xfrm>
            <a:off x="609599" y="1847269"/>
            <a:ext cx="7269019" cy="299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rda 10"/>
          <p:cNvSpPr/>
          <p:nvPr/>
        </p:nvSpPr>
        <p:spPr>
          <a:xfrm rot="6812391">
            <a:off x="655782" y="4516577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orda 11"/>
          <p:cNvSpPr/>
          <p:nvPr/>
        </p:nvSpPr>
        <p:spPr>
          <a:xfrm rot="6812391">
            <a:off x="1112982" y="4521178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766617" y="4655122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1205333" y="4668982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orda 14"/>
          <p:cNvSpPr/>
          <p:nvPr/>
        </p:nvSpPr>
        <p:spPr>
          <a:xfrm rot="6812391">
            <a:off x="1547062" y="4521201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orda 15"/>
          <p:cNvSpPr/>
          <p:nvPr/>
        </p:nvSpPr>
        <p:spPr>
          <a:xfrm rot="6812391">
            <a:off x="2004262" y="4525802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1657897" y="4659746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2096613" y="4673606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orda 18"/>
          <p:cNvSpPr/>
          <p:nvPr/>
        </p:nvSpPr>
        <p:spPr>
          <a:xfrm rot="6812391">
            <a:off x="2442954" y="4530437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orda 19"/>
          <p:cNvSpPr/>
          <p:nvPr/>
        </p:nvSpPr>
        <p:spPr>
          <a:xfrm rot="6812391">
            <a:off x="2900154" y="4535038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2553789" y="4668982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/>
          <p:nvPr/>
        </p:nvSpPr>
        <p:spPr>
          <a:xfrm>
            <a:off x="2992505" y="4682842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orda 22"/>
          <p:cNvSpPr/>
          <p:nvPr/>
        </p:nvSpPr>
        <p:spPr>
          <a:xfrm rot="6812391">
            <a:off x="3334234" y="4535061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orda 23"/>
          <p:cNvSpPr/>
          <p:nvPr/>
        </p:nvSpPr>
        <p:spPr>
          <a:xfrm rot="6812391">
            <a:off x="3791434" y="4539662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/>
          <p:cNvSpPr/>
          <p:nvPr/>
        </p:nvSpPr>
        <p:spPr>
          <a:xfrm>
            <a:off x="3445069" y="4673606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/>
          <p:cNvSpPr/>
          <p:nvPr/>
        </p:nvSpPr>
        <p:spPr>
          <a:xfrm>
            <a:off x="3883785" y="4687466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orda 26"/>
          <p:cNvSpPr/>
          <p:nvPr/>
        </p:nvSpPr>
        <p:spPr>
          <a:xfrm rot="6812391">
            <a:off x="4225502" y="4548909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orda 27"/>
          <p:cNvSpPr/>
          <p:nvPr/>
        </p:nvSpPr>
        <p:spPr>
          <a:xfrm rot="6812391">
            <a:off x="4682702" y="4553510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/>
          <p:cNvSpPr/>
          <p:nvPr/>
        </p:nvSpPr>
        <p:spPr>
          <a:xfrm>
            <a:off x="4336337" y="4687454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/>
          <p:cNvSpPr/>
          <p:nvPr/>
        </p:nvSpPr>
        <p:spPr>
          <a:xfrm>
            <a:off x="4775053" y="4701314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orda 30"/>
          <p:cNvSpPr/>
          <p:nvPr/>
        </p:nvSpPr>
        <p:spPr>
          <a:xfrm rot="6812391">
            <a:off x="5116782" y="4553533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orda 31"/>
          <p:cNvSpPr/>
          <p:nvPr/>
        </p:nvSpPr>
        <p:spPr>
          <a:xfrm rot="6812391">
            <a:off x="5573982" y="4558134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/>
          <p:cNvSpPr/>
          <p:nvPr/>
        </p:nvSpPr>
        <p:spPr>
          <a:xfrm>
            <a:off x="5227617" y="4692078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/>
          <p:cNvSpPr/>
          <p:nvPr/>
        </p:nvSpPr>
        <p:spPr>
          <a:xfrm>
            <a:off x="5666333" y="4705938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orda 34"/>
          <p:cNvSpPr/>
          <p:nvPr/>
        </p:nvSpPr>
        <p:spPr>
          <a:xfrm rot="6812391">
            <a:off x="6012674" y="4562769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orda 35"/>
          <p:cNvSpPr/>
          <p:nvPr/>
        </p:nvSpPr>
        <p:spPr>
          <a:xfrm rot="6812391">
            <a:off x="6469874" y="4567370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/>
          <p:cNvSpPr/>
          <p:nvPr/>
        </p:nvSpPr>
        <p:spPr>
          <a:xfrm>
            <a:off x="6123509" y="4701314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/>
          <p:cNvSpPr/>
          <p:nvPr/>
        </p:nvSpPr>
        <p:spPr>
          <a:xfrm>
            <a:off x="6562225" y="4715174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Corda 38"/>
          <p:cNvSpPr/>
          <p:nvPr/>
        </p:nvSpPr>
        <p:spPr>
          <a:xfrm rot="6812391">
            <a:off x="6903954" y="4567393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orda 39"/>
          <p:cNvSpPr/>
          <p:nvPr/>
        </p:nvSpPr>
        <p:spPr>
          <a:xfrm rot="6812391">
            <a:off x="7361154" y="4571994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Elipse 40"/>
          <p:cNvSpPr/>
          <p:nvPr/>
        </p:nvSpPr>
        <p:spPr>
          <a:xfrm>
            <a:off x="7014789" y="4705938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Elipse 41"/>
          <p:cNvSpPr/>
          <p:nvPr/>
        </p:nvSpPr>
        <p:spPr>
          <a:xfrm>
            <a:off x="7453505" y="4719798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orda 43"/>
          <p:cNvSpPr/>
          <p:nvPr/>
        </p:nvSpPr>
        <p:spPr>
          <a:xfrm rot="14787609" flipV="1">
            <a:off x="623462" y="1648805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Corda 44"/>
          <p:cNvSpPr/>
          <p:nvPr/>
        </p:nvSpPr>
        <p:spPr>
          <a:xfrm rot="14787609" flipV="1">
            <a:off x="1080662" y="1653406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/>
          <p:cNvSpPr/>
          <p:nvPr/>
        </p:nvSpPr>
        <p:spPr>
          <a:xfrm flipV="1">
            <a:off x="734297" y="1787350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Elipse 46"/>
          <p:cNvSpPr/>
          <p:nvPr/>
        </p:nvSpPr>
        <p:spPr>
          <a:xfrm flipV="1">
            <a:off x="1173013" y="1801210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Corda 47"/>
          <p:cNvSpPr/>
          <p:nvPr/>
        </p:nvSpPr>
        <p:spPr>
          <a:xfrm rot="14787609" flipV="1">
            <a:off x="1514742" y="1653429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Corda 48"/>
          <p:cNvSpPr/>
          <p:nvPr/>
        </p:nvSpPr>
        <p:spPr>
          <a:xfrm rot="14787609" flipV="1">
            <a:off x="1971942" y="1658030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 flipV="1">
            <a:off x="1625577" y="1791974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 flipV="1">
            <a:off x="2064293" y="1805834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Corda 51"/>
          <p:cNvSpPr/>
          <p:nvPr/>
        </p:nvSpPr>
        <p:spPr>
          <a:xfrm rot="14787609" flipV="1">
            <a:off x="2410634" y="1662665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orda 52"/>
          <p:cNvSpPr/>
          <p:nvPr/>
        </p:nvSpPr>
        <p:spPr>
          <a:xfrm rot="14787609" flipV="1">
            <a:off x="2867834" y="1667266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Elipse 53"/>
          <p:cNvSpPr/>
          <p:nvPr/>
        </p:nvSpPr>
        <p:spPr>
          <a:xfrm flipV="1">
            <a:off x="2521469" y="1801210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Elipse 54"/>
          <p:cNvSpPr/>
          <p:nvPr/>
        </p:nvSpPr>
        <p:spPr>
          <a:xfrm flipV="1">
            <a:off x="2960185" y="1815070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Corda 55"/>
          <p:cNvSpPr/>
          <p:nvPr/>
        </p:nvSpPr>
        <p:spPr>
          <a:xfrm rot="14787609" flipV="1">
            <a:off x="3301914" y="1667289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Corda 56"/>
          <p:cNvSpPr/>
          <p:nvPr/>
        </p:nvSpPr>
        <p:spPr>
          <a:xfrm rot="14787609" flipV="1">
            <a:off x="3759114" y="1671890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Elipse 57"/>
          <p:cNvSpPr/>
          <p:nvPr/>
        </p:nvSpPr>
        <p:spPr>
          <a:xfrm flipV="1">
            <a:off x="3412749" y="1805834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Elipse 58"/>
          <p:cNvSpPr/>
          <p:nvPr/>
        </p:nvSpPr>
        <p:spPr>
          <a:xfrm flipV="1">
            <a:off x="3851465" y="1819694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Corda 59"/>
          <p:cNvSpPr/>
          <p:nvPr/>
        </p:nvSpPr>
        <p:spPr>
          <a:xfrm rot="14787609" flipV="1">
            <a:off x="4193182" y="1681137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Corda 60"/>
          <p:cNvSpPr/>
          <p:nvPr/>
        </p:nvSpPr>
        <p:spPr>
          <a:xfrm rot="14787609" flipV="1">
            <a:off x="4650382" y="1685738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Elipse 61"/>
          <p:cNvSpPr/>
          <p:nvPr/>
        </p:nvSpPr>
        <p:spPr>
          <a:xfrm flipV="1">
            <a:off x="4304017" y="1819682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Elipse 62"/>
          <p:cNvSpPr/>
          <p:nvPr/>
        </p:nvSpPr>
        <p:spPr>
          <a:xfrm flipV="1">
            <a:off x="4742733" y="1833542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Corda 63"/>
          <p:cNvSpPr/>
          <p:nvPr/>
        </p:nvSpPr>
        <p:spPr>
          <a:xfrm rot="14787609" flipV="1">
            <a:off x="5084462" y="1685761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Corda 64"/>
          <p:cNvSpPr/>
          <p:nvPr/>
        </p:nvSpPr>
        <p:spPr>
          <a:xfrm rot="14787609" flipV="1">
            <a:off x="5541662" y="1690362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Elipse 65"/>
          <p:cNvSpPr/>
          <p:nvPr/>
        </p:nvSpPr>
        <p:spPr>
          <a:xfrm flipV="1">
            <a:off x="5195297" y="1824306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Elipse 66"/>
          <p:cNvSpPr/>
          <p:nvPr/>
        </p:nvSpPr>
        <p:spPr>
          <a:xfrm flipV="1">
            <a:off x="5634013" y="1838166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Corda 67"/>
          <p:cNvSpPr/>
          <p:nvPr/>
        </p:nvSpPr>
        <p:spPr>
          <a:xfrm rot="14787609" flipV="1">
            <a:off x="5980354" y="1694997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Corda 68"/>
          <p:cNvSpPr/>
          <p:nvPr/>
        </p:nvSpPr>
        <p:spPr>
          <a:xfrm rot="14787609" flipV="1">
            <a:off x="6437554" y="1699598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Elipse 69"/>
          <p:cNvSpPr/>
          <p:nvPr/>
        </p:nvSpPr>
        <p:spPr>
          <a:xfrm flipV="1">
            <a:off x="6091189" y="1833542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Elipse 70"/>
          <p:cNvSpPr/>
          <p:nvPr/>
        </p:nvSpPr>
        <p:spPr>
          <a:xfrm flipV="1">
            <a:off x="6529905" y="1847402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Corda 71"/>
          <p:cNvSpPr/>
          <p:nvPr/>
        </p:nvSpPr>
        <p:spPr>
          <a:xfrm rot="14787609" flipV="1">
            <a:off x="6871634" y="1699621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3" name="Corda 72"/>
          <p:cNvSpPr/>
          <p:nvPr/>
        </p:nvSpPr>
        <p:spPr>
          <a:xfrm rot="14787609" flipV="1">
            <a:off x="7328834" y="1704222"/>
            <a:ext cx="415636" cy="47105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Elipse 73"/>
          <p:cNvSpPr/>
          <p:nvPr/>
        </p:nvSpPr>
        <p:spPr>
          <a:xfrm flipV="1">
            <a:off x="6982469" y="1838166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Elipse 74"/>
          <p:cNvSpPr/>
          <p:nvPr/>
        </p:nvSpPr>
        <p:spPr>
          <a:xfrm flipV="1">
            <a:off x="7421185" y="1852026"/>
            <a:ext cx="157019" cy="101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Elipse 78"/>
          <p:cNvSpPr/>
          <p:nvPr/>
        </p:nvSpPr>
        <p:spPr>
          <a:xfrm>
            <a:off x="923635" y="4211778"/>
            <a:ext cx="729673" cy="27709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" name="Elipse 79"/>
          <p:cNvSpPr/>
          <p:nvPr/>
        </p:nvSpPr>
        <p:spPr>
          <a:xfrm>
            <a:off x="1902691" y="4087098"/>
            <a:ext cx="752730" cy="27709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Elipse 80"/>
          <p:cNvSpPr/>
          <p:nvPr/>
        </p:nvSpPr>
        <p:spPr>
          <a:xfrm>
            <a:off x="2900217" y="4271818"/>
            <a:ext cx="623387" cy="27709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Elipse 81"/>
          <p:cNvSpPr/>
          <p:nvPr/>
        </p:nvSpPr>
        <p:spPr>
          <a:xfrm>
            <a:off x="3888509" y="4281054"/>
            <a:ext cx="678764" cy="27709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" name="Elipse 82"/>
          <p:cNvSpPr/>
          <p:nvPr/>
        </p:nvSpPr>
        <p:spPr>
          <a:xfrm>
            <a:off x="4839855" y="4156374"/>
            <a:ext cx="729530" cy="27709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Elipse 83"/>
          <p:cNvSpPr/>
          <p:nvPr/>
        </p:nvSpPr>
        <p:spPr>
          <a:xfrm>
            <a:off x="5680363" y="4294914"/>
            <a:ext cx="757205" cy="27709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5" name="Elipse 84"/>
          <p:cNvSpPr/>
          <p:nvPr/>
        </p:nvSpPr>
        <p:spPr>
          <a:xfrm>
            <a:off x="4091707" y="4571992"/>
            <a:ext cx="729673" cy="69272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8774" y="2761933"/>
            <a:ext cx="4350213" cy="40484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9" name="Picture 8"/>
          <p:cNvPicPr>
            <a:picLocks noChangeAspect="1" noChangeArrowheads="1"/>
          </p:cNvPicPr>
          <p:nvPr/>
        </p:nvPicPr>
        <p:blipFill>
          <a:blip r:embed="rId6" cstate="print"/>
          <a:srcRect t="12259"/>
          <a:stretch>
            <a:fillRect/>
          </a:stretch>
        </p:blipFill>
        <p:spPr bwMode="auto">
          <a:xfrm>
            <a:off x="1734540" y="2743196"/>
            <a:ext cx="4740151" cy="40732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0" name="CaixaDeTexto 89"/>
          <p:cNvSpPr txBox="1"/>
          <p:nvPr/>
        </p:nvSpPr>
        <p:spPr>
          <a:xfrm>
            <a:off x="7998737" y="2733930"/>
            <a:ext cx="2305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Adesão </a:t>
            </a:r>
          </a:p>
        </p:txBody>
      </p:sp>
      <p:sp>
        <p:nvSpPr>
          <p:cNvPr id="91" name="CaixaDeTexto 90"/>
          <p:cNvSpPr txBox="1"/>
          <p:nvPr/>
        </p:nvSpPr>
        <p:spPr>
          <a:xfrm>
            <a:off x="8012597" y="3394310"/>
            <a:ext cx="4050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Emissão de pseudópodes </a:t>
            </a:r>
          </a:p>
        </p:txBody>
      </p:sp>
      <p:sp>
        <p:nvSpPr>
          <p:cNvPr id="92" name="CaixaDeTexto 91"/>
          <p:cNvSpPr txBox="1"/>
          <p:nvPr/>
        </p:nvSpPr>
        <p:spPr>
          <a:xfrm>
            <a:off x="7998749" y="4534981"/>
            <a:ext cx="4050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Agregação entre elas</a:t>
            </a:r>
          </a:p>
        </p:txBody>
      </p:sp>
      <p:sp>
        <p:nvSpPr>
          <p:cNvPr id="93" name="CaixaDeTexto 92"/>
          <p:cNvSpPr txBox="1"/>
          <p:nvPr/>
        </p:nvSpPr>
        <p:spPr>
          <a:xfrm>
            <a:off x="7984899" y="4003868"/>
            <a:ext cx="4050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Secreção </a:t>
            </a:r>
          </a:p>
        </p:txBody>
      </p:sp>
      <p:sp>
        <p:nvSpPr>
          <p:cNvPr id="95" name="Elipse 94"/>
          <p:cNvSpPr/>
          <p:nvPr/>
        </p:nvSpPr>
        <p:spPr>
          <a:xfrm>
            <a:off x="2900440" y="3288228"/>
            <a:ext cx="73891" cy="923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Elipse 95"/>
          <p:cNvSpPr/>
          <p:nvPr/>
        </p:nvSpPr>
        <p:spPr>
          <a:xfrm>
            <a:off x="2997422" y="3182010"/>
            <a:ext cx="73891" cy="923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Elipse 96"/>
          <p:cNvSpPr/>
          <p:nvPr/>
        </p:nvSpPr>
        <p:spPr>
          <a:xfrm>
            <a:off x="3066695" y="3352883"/>
            <a:ext cx="73891" cy="92363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8" name="Elipse 97"/>
          <p:cNvSpPr/>
          <p:nvPr/>
        </p:nvSpPr>
        <p:spPr>
          <a:xfrm>
            <a:off x="2928166" y="3482202"/>
            <a:ext cx="120072" cy="14778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9" name="Elipse 98"/>
          <p:cNvSpPr/>
          <p:nvPr/>
        </p:nvSpPr>
        <p:spPr>
          <a:xfrm>
            <a:off x="3168308" y="3593040"/>
            <a:ext cx="73891" cy="9236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0" name="Elipse 99"/>
          <p:cNvSpPr/>
          <p:nvPr/>
        </p:nvSpPr>
        <p:spPr>
          <a:xfrm>
            <a:off x="2988212" y="3791620"/>
            <a:ext cx="73891" cy="92363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1" name="Elipse 100"/>
          <p:cNvSpPr/>
          <p:nvPr/>
        </p:nvSpPr>
        <p:spPr>
          <a:xfrm>
            <a:off x="3163672" y="3145076"/>
            <a:ext cx="73891" cy="923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" name="Elipse 101"/>
          <p:cNvSpPr/>
          <p:nvPr/>
        </p:nvSpPr>
        <p:spPr>
          <a:xfrm>
            <a:off x="3260654" y="3038858"/>
            <a:ext cx="73891" cy="923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" name="Elipse 102"/>
          <p:cNvSpPr/>
          <p:nvPr/>
        </p:nvSpPr>
        <p:spPr>
          <a:xfrm>
            <a:off x="3191398" y="3339050"/>
            <a:ext cx="120072" cy="14778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4" name="Elipse 103"/>
          <p:cNvSpPr/>
          <p:nvPr/>
        </p:nvSpPr>
        <p:spPr>
          <a:xfrm>
            <a:off x="2627984" y="3440628"/>
            <a:ext cx="73891" cy="923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5" name="Elipse 104"/>
          <p:cNvSpPr/>
          <p:nvPr/>
        </p:nvSpPr>
        <p:spPr>
          <a:xfrm>
            <a:off x="2724966" y="3334410"/>
            <a:ext cx="73891" cy="923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6" name="Elipse 105"/>
          <p:cNvSpPr/>
          <p:nvPr/>
        </p:nvSpPr>
        <p:spPr>
          <a:xfrm>
            <a:off x="2655710" y="3634602"/>
            <a:ext cx="120072" cy="14778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7" name="Elipse 106"/>
          <p:cNvSpPr/>
          <p:nvPr/>
        </p:nvSpPr>
        <p:spPr>
          <a:xfrm>
            <a:off x="2918924" y="3694624"/>
            <a:ext cx="73891" cy="923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Elipse 107"/>
          <p:cNvSpPr/>
          <p:nvPr/>
        </p:nvSpPr>
        <p:spPr>
          <a:xfrm>
            <a:off x="3015906" y="3588406"/>
            <a:ext cx="73891" cy="923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9" name="Elipse 108"/>
          <p:cNvSpPr/>
          <p:nvPr/>
        </p:nvSpPr>
        <p:spPr>
          <a:xfrm>
            <a:off x="2946650" y="3888598"/>
            <a:ext cx="120072" cy="14778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94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1380" y="2752431"/>
            <a:ext cx="4994913" cy="41009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4" name="CaixaDeTexto 113"/>
          <p:cNvSpPr txBox="1"/>
          <p:nvPr/>
        </p:nvSpPr>
        <p:spPr>
          <a:xfrm>
            <a:off x="8021845" y="5269249"/>
            <a:ext cx="4050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Atividade pró-coagulante</a:t>
            </a:r>
          </a:p>
        </p:txBody>
      </p:sp>
      <p:pic>
        <p:nvPicPr>
          <p:cNvPr id="116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1391" y="2752410"/>
            <a:ext cx="4994913" cy="41009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17" name="Grupo 116"/>
          <p:cNvGrpSpPr/>
          <p:nvPr/>
        </p:nvGrpSpPr>
        <p:grpSpPr>
          <a:xfrm>
            <a:off x="1547846" y="2925293"/>
            <a:ext cx="4926855" cy="3817232"/>
            <a:chOff x="1815690" y="2398841"/>
            <a:chExt cx="4926855" cy="3817232"/>
          </a:xfrm>
        </p:grpSpPr>
        <p:sp>
          <p:nvSpPr>
            <p:cNvPr id="118" name="Forma livre 117"/>
            <p:cNvSpPr/>
            <p:nvPr/>
          </p:nvSpPr>
          <p:spPr>
            <a:xfrm>
              <a:off x="1815690" y="2398841"/>
              <a:ext cx="2839563" cy="3530904"/>
            </a:xfrm>
            <a:custGeom>
              <a:avLst/>
              <a:gdLst>
                <a:gd name="connsiteX0" fmla="*/ 77765 w 2839563"/>
                <a:gd name="connsiteY0" fmla="*/ 2136214 h 3530904"/>
                <a:gd name="connsiteX1" fmla="*/ 114710 w 2839563"/>
                <a:gd name="connsiteY1" fmla="*/ 2126977 h 3530904"/>
                <a:gd name="connsiteX2" fmla="*/ 170128 w 2839563"/>
                <a:gd name="connsiteY2" fmla="*/ 2108504 h 3530904"/>
                <a:gd name="connsiteX3" fmla="*/ 253255 w 2839563"/>
                <a:gd name="connsiteY3" fmla="*/ 2080795 h 3530904"/>
                <a:gd name="connsiteX4" fmla="*/ 280965 w 2839563"/>
                <a:gd name="connsiteY4" fmla="*/ 2071559 h 3530904"/>
                <a:gd name="connsiteX5" fmla="*/ 308674 w 2839563"/>
                <a:gd name="connsiteY5" fmla="*/ 2062323 h 3530904"/>
                <a:gd name="connsiteX6" fmla="*/ 401037 w 2839563"/>
                <a:gd name="connsiteY6" fmla="*/ 2043850 h 3530904"/>
                <a:gd name="connsiteX7" fmla="*/ 502637 w 2839563"/>
                <a:gd name="connsiteY7" fmla="*/ 2053086 h 3530904"/>
                <a:gd name="connsiteX8" fmla="*/ 558055 w 2839563"/>
                <a:gd name="connsiteY8" fmla="*/ 2090032 h 3530904"/>
                <a:gd name="connsiteX9" fmla="*/ 604237 w 2839563"/>
                <a:gd name="connsiteY9" fmla="*/ 2154686 h 3530904"/>
                <a:gd name="connsiteX10" fmla="*/ 659655 w 2839563"/>
                <a:gd name="connsiteY10" fmla="*/ 2200868 h 3530904"/>
                <a:gd name="connsiteX11" fmla="*/ 687365 w 2839563"/>
                <a:gd name="connsiteY11" fmla="*/ 2210104 h 3530904"/>
                <a:gd name="connsiteX12" fmla="*/ 779728 w 2839563"/>
                <a:gd name="connsiteY12" fmla="*/ 2265523 h 3530904"/>
                <a:gd name="connsiteX13" fmla="*/ 807437 w 2839563"/>
                <a:gd name="connsiteY13" fmla="*/ 2274759 h 3530904"/>
                <a:gd name="connsiteX14" fmla="*/ 862855 w 2839563"/>
                <a:gd name="connsiteY14" fmla="*/ 2311704 h 3530904"/>
                <a:gd name="connsiteX15" fmla="*/ 890565 w 2839563"/>
                <a:gd name="connsiteY15" fmla="*/ 2330177 h 3530904"/>
                <a:gd name="connsiteX16" fmla="*/ 973692 w 2839563"/>
                <a:gd name="connsiteY16" fmla="*/ 2367123 h 3530904"/>
                <a:gd name="connsiteX17" fmla="*/ 1093765 w 2839563"/>
                <a:gd name="connsiteY17" fmla="*/ 2376359 h 3530904"/>
                <a:gd name="connsiteX18" fmla="*/ 1149183 w 2839563"/>
                <a:gd name="connsiteY18" fmla="*/ 2394832 h 3530904"/>
                <a:gd name="connsiteX19" fmla="*/ 1186128 w 2839563"/>
                <a:gd name="connsiteY19" fmla="*/ 2496432 h 3530904"/>
                <a:gd name="connsiteX20" fmla="*/ 1195365 w 2839563"/>
                <a:gd name="connsiteY20" fmla="*/ 2524141 h 3530904"/>
                <a:gd name="connsiteX21" fmla="*/ 1213837 w 2839563"/>
                <a:gd name="connsiteY21" fmla="*/ 2551850 h 3530904"/>
                <a:gd name="connsiteX22" fmla="*/ 1232310 w 2839563"/>
                <a:gd name="connsiteY22" fmla="*/ 2607268 h 3530904"/>
                <a:gd name="connsiteX23" fmla="*/ 1241546 w 2839563"/>
                <a:gd name="connsiteY23" fmla="*/ 2634977 h 3530904"/>
                <a:gd name="connsiteX24" fmla="*/ 1250783 w 2839563"/>
                <a:gd name="connsiteY24" fmla="*/ 2662686 h 3530904"/>
                <a:gd name="connsiteX25" fmla="*/ 1260019 w 2839563"/>
                <a:gd name="connsiteY25" fmla="*/ 2699632 h 3530904"/>
                <a:gd name="connsiteX26" fmla="*/ 1250783 w 2839563"/>
                <a:gd name="connsiteY26" fmla="*/ 2865886 h 3530904"/>
                <a:gd name="connsiteX27" fmla="*/ 1232310 w 2839563"/>
                <a:gd name="connsiteY27" fmla="*/ 2893595 h 3530904"/>
                <a:gd name="connsiteX28" fmla="*/ 1223074 w 2839563"/>
                <a:gd name="connsiteY28" fmla="*/ 2921304 h 3530904"/>
                <a:gd name="connsiteX29" fmla="*/ 1204601 w 2839563"/>
                <a:gd name="connsiteY29" fmla="*/ 2949014 h 3530904"/>
                <a:gd name="connsiteX30" fmla="*/ 1176892 w 2839563"/>
                <a:gd name="connsiteY30" fmla="*/ 3013668 h 3530904"/>
                <a:gd name="connsiteX31" fmla="*/ 1167655 w 2839563"/>
                <a:gd name="connsiteY31" fmla="*/ 3059850 h 3530904"/>
                <a:gd name="connsiteX32" fmla="*/ 1158419 w 2839563"/>
                <a:gd name="connsiteY32" fmla="*/ 3152214 h 3530904"/>
                <a:gd name="connsiteX33" fmla="*/ 1149183 w 2839563"/>
                <a:gd name="connsiteY33" fmla="*/ 3226104 h 3530904"/>
                <a:gd name="connsiteX34" fmla="*/ 1158419 w 2839563"/>
                <a:gd name="connsiteY34" fmla="*/ 3484723 h 3530904"/>
                <a:gd name="connsiteX35" fmla="*/ 1167655 w 2839563"/>
                <a:gd name="connsiteY35" fmla="*/ 3512432 h 3530904"/>
                <a:gd name="connsiteX36" fmla="*/ 1195365 w 2839563"/>
                <a:gd name="connsiteY36" fmla="*/ 3530904 h 3530904"/>
                <a:gd name="connsiteX37" fmla="*/ 1232310 w 2839563"/>
                <a:gd name="connsiteY37" fmla="*/ 3438541 h 3530904"/>
                <a:gd name="connsiteX38" fmla="*/ 1241546 w 2839563"/>
                <a:gd name="connsiteY38" fmla="*/ 3410832 h 3530904"/>
                <a:gd name="connsiteX39" fmla="*/ 1260019 w 2839563"/>
                <a:gd name="connsiteY39" fmla="*/ 3383123 h 3530904"/>
                <a:gd name="connsiteX40" fmla="*/ 1278492 w 2839563"/>
                <a:gd name="connsiteY40" fmla="*/ 3235341 h 3530904"/>
                <a:gd name="connsiteX41" fmla="*/ 1306201 w 2839563"/>
                <a:gd name="connsiteY41" fmla="*/ 3133741 h 3530904"/>
                <a:gd name="connsiteX42" fmla="*/ 1315437 w 2839563"/>
                <a:gd name="connsiteY42" fmla="*/ 3096795 h 3530904"/>
                <a:gd name="connsiteX43" fmla="*/ 1333910 w 2839563"/>
                <a:gd name="connsiteY43" fmla="*/ 3041377 h 3530904"/>
                <a:gd name="connsiteX44" fmla="*/ 1343146 w 2839563"/>
                <a:gd name="connsiteY44" fmla="*/ 2995195 h 3530904"/>
                <a:gd name="connsiteX45" fmla="*/ 1352383 w 2839563"/>
                <a:gd name="connsiteY45" fmla="*/ 2930541 h 3530904"/>
                <a:gd name="connsiteX46" fmla="*/ 1361619 w 2839563"/>
                <a:gd name="connsiteY46" fmla="*/ 2893595 h 3530904"/>
                <a:gd name="connsiteX47" fmla="*/ 1380092 w 2839563"/>
                <a:gd name="connsiteY47" fmla="*/ 2755050 h 3530904"/>
                <a:gd name="connsiteX48" fmla="*/ 1398565 w 2839563"/>
                <a:gd name="connsiteY48" fmla="*/ 2699632 h 3530904"/>
                <a:gd name="connsiteX49" fmla="*/ 1407801 w 2839563"/>
                <a:gd name="connsiteY49" fmla="*/ 2671923 h 3530904"/>
                <a:gd name="connsiteX50" fmla="*/ 1426274 w 2839563"/>
                <a:gd name="connsiteY50" fmla="*/ 2644214 h 3530904"/>
                <a:gd name="connsiteX51" fmla="*/ 1463219 w 2839563"/>
                <a:gd name="connsiteY51" fmla="*/ 2561086 h 3530904"/>
                <a:gd name="connsiteX52" fmla="*/ 1509401 w 2839563"/>
                <a:gd name="connsiteY52" fmla="*/ 2422541 h 3530904"/>
                <a:gd name="connsiteX53" fmla="*/ 1518637 w 2839563"/>
                <a:gd name="connsiteY53" fmla="*/ 2394832 h 3530904"/>
                <a:gd name="connsiteX54" fmla="*/ 1527874 w 2839563"/>
                <a:gd name="connsiteY54" fmla="*/ 2367123 h 3530904"/>
                <a:gd name="connsiteX55" fmla="*/ 1546346 w 2839563"/>
                <a:gd name="connsiteY55" fmla="*/ 2274759 h 3530904"/>
                <a:gd name="connsiteX56" fmla="*/ 1564819 w 2839563"/>
                <a:gd name="connsiteY56" fmla="*/ 2247050 h 3530904"/>
                <a:gd name="connsiteX57" fmla="*/ 1592528 w 2839563"/>
                <a:gd name="connsiteY57" fmla="*/ 2191632 h 3530904"/>
                <a:gd name="connsiteX58" fmla="*/ 1611001 w 2839563"/>
                <a:gd name="connsiteY58" fmla="*/ 2154686 h 3530904"/>
                <a:gd name="connsiteX59" fmla="*/ 1638710 w 2839563"/>
                <a:gd name="connsiteY59" fmla="*/ 2136214 h 3530904"/>
                <a:gd name="connsiteX60" fmla="*/ 1684892 w 2839563"/>
                <a:gd name="connsiteY60" fmla="*/ 2080795 h 3530904"/>
                <a:gd name="connsiteX61" fmla="*/ 1731074 w 2839563"/>
                <a:gd name="connsiteY61" fmla="*/ 2034614 h 3530904"/>
                <a:gd name="connsiteX62" fmla="*/ 1795728 w 2839563"/>
                <a:gd name="connsiteY62" fmla="*/ 1951486 h 3530904"/>
                <a:gd name="connsiteX63" fmla="*/ 1823437 w 2839563"/>
                <a:gd name="connsiteY63" fmla="*/ 1933014 h 3530904"/>
                <a:gd name="connsiteX64" fmla="*/ 1841910 w 2839563"/>
                <a:gd name="connsiteY64" fmla="*/ 1905304 h 3530904"/>
                <a:gd name="connsiteX65" fmla="*/ 1897328 w 2839563"/>
                <a:gd name="connsiteY65" fmla="*/ 1868359 h 3530904"/>
                <a:gd name="connsiteX66" fmla="*/ 1952746 w 2839563"/>
                <a:gd name="connsiteY66" fmla="*/ 1840650 h 3530904"/>
                <a:gd name="connsiteX67" fmla="*/ 1980455 w 2839563"/>
                <a:gd name="connsiteY67" fmla="*/ 1822177 h 3530904"/>
                <a:gd name="connsiteX68" fmla="*/ 2017401 w 2839563"/>
                <a:gd name="connsiteY68" fmla="*/ 1812941 h 3530904"/>
                <a:gd name="connsiteX69" fmla="*/ 2045110 w 2839563"/>
                <a:gd name="connsiteY69" fmla="*/ 1803704 h 3530904"/>
                <a:gd name="connsiteX70" fmla="*/ 2192892 w 2839563"/>
                <a:gd name="connsiteY70" fmla="*/ 1822177 h 3530904"/>
                <a:gd name="connsiteX71" fmla="*/ 2248310 w 2839563"/>
                <a:gd name="connsiteY71" fmla="*/ 1840650 h 3530904"/>
                <a:gd name="connsiteX72" fmla="*/ 2294492 w 2839563"/>
                <a:gd name="connsiteY72" fmla="*/ 1886832 h 3530904"/>
                <a:gd name="connsiteX73" fmla="*/ 2349910 w 2839563"/>
                <a:gd name="connsiteY73" fmla="*/ 1942250 h 3530904"/>
                <a:gd name="connsiteX74" fmla="*/ 2414565 w 2839563"/>
                <a:gd name="connsiteY74" fmla="*/ 2025377 h 3530904"/>
                <a:gd name="connsiteX75" fmla="*/ 2469983 w 2839563"/>
                <a:gd name="connsiteY75" fmla="*/ 2080795 h 3530904"/>
                <a:gd name="connsiteX76" fmla="*/ 2516165 w 2839563"/>
                <a:gd name="connsiteY76" fmla="*/ 2126977 h 3530904"/>
                <a:gd name="connsiteX77" fmla="*/ 2543874 w 2839563"/>
                <a:gd name="connsiteY77" fmla="*/ 2154686 h 3530904"/>
                <a:gd name="connsiteX78" fmla="*/ 2599292 w 2839563"/>
                <a:gd name="connsiteY78" fmla="*/ 2182395 h 3530904"/>
                <a:gd name="connsiteX79" fmla="*/ 2691655 w 2839563"/>
                <a:gd name="connsiteY79" fmla="*/ 2228577 h 3530904"/>
                <a:gd name="connsiteX80" fmla="*/ 2756310 w 2839563"/>
                <a:gd name="connsiteY80" fmla="*/ 2219341 h 3530904"/>
                <a:gd name="connsiteX81" fmla="*/ 2811728 w 2839563"/>
                <a:gd name="connsiteY81" fmla="*/ 2182395 h 3530904"/>
                <a:gd name="connsiteX82" fmla="*/ 2811728 w 2839563"/>
                <a:gd name="connsiteY82" fmla="*/ 1969959 h 3530904"/>
                <a:gd name="connsiteX83" fmla="*/ 2774783 w 2839563"/>
                <a:gd name="connsiteY83" fmla="*/ 1905304 h 3530904"/>
                <a:gd name="connsiteX84" fmla="*/ 2737837 w 2839563"/>
                <a:gd name="connsiteY84" fmla="*/ 1886832 h 3530904"/>
                <a:gd name="connsiteX85" fmla="*/ 2691655 w 2839563"/>
                <a:gd name="connsiteY85" fmla="*/ 1840650 h 3530904"/>
                <a:gd name="connsiteX86" fmla="*/ 2673183 w 2839563"/>
                <a:gd name="connsiteY86" fmla="*/ 1812941 h 3530904"/>
                <a:gd name="connsiteX87" fmla="*/ 2617765 w 2839563"/>
                <a:gd name="connsiteY87" fmla="*/ 1775995 h 3530904"/>
                <a:gd name="connsiteX88" fmla="*/ 2608528 w 2839563"/>
                <a:gd name="connsiteY88" fmla="*/ 1748286 h 3530904"/>
                <a:gd name="connsiteX89" fmla="*/ 2553110 w 2839563"/>
                <a:gd name="connsiteY89" fmla="*/ 1720577 h 3530904"/>
                <a:gd name="connsiteX90" fmla="*/ 2497692 w 2839563"/>
                <a:gd name="connsiteY90" fmla="*/ 1683632 h 3530904"/>
                <a:gd name="connsiteX91" fmla="*/ 2442274 w 2839563"/>
                <a:gd name="connsiteY91" fmla="*/ 1655923 h 3530904"/>
                <a:gd name="connsiteX92" fmla="*/ 2414565 w 2839563"/>
                <a:gd name="connsiteY92" fmla="*/ 1646686 h 3530904"/>
                <a:gd name="connsiteX93" fmla="*/ 2386855 w 2839563"/>
                <a:gd name="connsiteY93" fmla="*/ 1628214 h 3530904"/>
                <a:gd name="connsiteX94" fmla="*/ 2359146 w 2839563"/>
                <a:gd name="connsiteY94" fmla="*/ 1618977 h 3530904"/>
                <a:gd name="connsiteX95" fmla="*/ 2303728 w 2839563"/>
                <a:gd name="connsiteY95" fmla="*/ 1591268 h 3530904"/>
                <a:gd name="connsiteX96" fmla="*/ 2239074 w 2839563"/>
                <a:gd name="connsiteY96" fmla="*/ 1517377 h 3530904"/>
                <a:gd name="connsiteX97" fmla="*/ 2202128 w 2839563"/>
                <a:gd name="connsiteY97" fmla="*/ 1425014 h 3530904"/>
                <a:gd name="connsiteX98" fmla="*/ 2183655 w 2839563"/>
                <a:gd name="connsiteY98" fmla="*/ 1351123 h 3530904"/>
                <a:gd name="connsiteX99" fmla="*/ 2165183 w 2839563"/>
                <a:gd name="connsiteY99" fmla="*/ 1323414 h 3530904"/>
                <a:gd name="connsiteX100" fmla="*/ 2119001 w 2839563"/>
                <a:gd name="connsiteY100" fmla="*/ 1249523 h 3530904"/>
                <a:gd name="connsiteX101" fmla="*/ 2109765 w 2839563"/>
                <a:gd name="connsiteY101" fmla="*/ 1221814 h 3530904"/>
                <a:gd name="connsiteX102" fmla="*/ 2128237 w 2839563"/>
                <a:gd name="connsiteY102" fmla="*/ 1120214 h 3530904"/>
                <a:gd name="connsiteX103" fmla="*/ 2165183 w 2839563"/>
                <a:gd name="connsiteY103" fmla="*/ 1064795 h 3530904"/>
                <a:gd name="connsiteX104" fmla="*/ 2183655 w 2839563"/>
                <a:gd name="connsiteY104" fmla="*/ 1037086 h 3530904"/>
                <a:gd name="connsiteX105" fmla="*/ 2202128 w 2839563"/>
                <a:gd name="connsiteY105" fmla="*/ 1000141 h 3530904"/>
                <a:gd name="connsiteX106" fmla="*/ 2266783 w 2839563"/>
                <a:gd name="connsiteY106" fmla="*/ 935486 h 3530904"/>
                <a:gd name="connsiteX107" fmla="*/ 2294492 w 2839563"/>
                <a:gd name="connsiteY107" fmla="*/ 926250 h 3530904"/>
                <a:gd name="connsiteX108" fmla="*/ 2396092 w 2839563"/>
                <a:gd name="connsiteY108" fmla="*/ 889304 h 3530904"/>
                <a:gd name="connsiteX109" fmla="*/ 2469983 w 2839563"/>
                <a:gd name="connsiteY109" fmla="*/ 870832 h 3530904"/>
                <a:gd name="connsiteX110" fmla="*/ 2525401 w 2839563"/>
                <a:gd name="connsiteY110" fmla="*/ 833886 h 3530904"/>
                <a:gd name="connsiteX111" fmla="*/ 2543874 w 2839563"/>
                <a:gd name="connsiteY111" fmla="*/ 806177 h 3530904"/>
                <a:gd name="connsiteX112" fmla="*/ 2599292 w 2839563"/>
                <a:gd name="connsiteY112" fmla="*/ 769232 h 3530904"/>
                <a:gd name="connsiteX113" fmla="*/ 2663946 w 2839563"/>
                <a:gd name="connsiteY113" fmla="*/ 732286 h 3530904"/>
                <a:gd name="connsiteX114" fmla="*/ 2756310 w 2839563"/>
                <a:gd name="connsiteY114" fmla="*/ 704577 h 3530904"/>
                <a:gd name="connsiteX115" fmla="*/ 2756310 w 2839563"/>
                <a:gd name="connsiteY115" fmla="*/ 649159 h 3530904"/>
                <a:gd name="connsiteX116" fmla="*/ 2691655 w 2839563"/>
                <a:gd name="connsiteY116" fmla="*/ 658395 h 3530904"/>
                <a:gd name="connsiteX117" fmla="*/ 2636237 w 2839563"/>
                <a:gd name="connsiteY117" fmla="*/ 676868 h 3530904"/>
                <a:gd name="connsiteX118" fmla="*/ 2599292 w 2839563"/>
                <a:gd name="connsiteY118" fmla="*/ 686104 h 3530904"/>
                <a:gd name="connsiteX119" fmla="*/ 2543874 w 2839563"/>
                <a:gd name="connsiteY119" fmla="*/ 704577 h 3530904"/>
                <a:gd name="connsiteX120" fmla="*/ 2488455 w 2839563"/>
                <a:gd name="connsiteY120" fmla="*/ 723050 h 3530904"/>
                <a:gd name="connsiteX121" fmla="*/ 2460746 w 2839563"/>
                <a:gd name="connsiteY121" fmla="*/ 732286 h 3530904"/>
                <a:gd name="connsiteX122" fmla="*/ 2423801 w 2839563"/>
                <a:gd name="connsiteY122" fmla="*/ 741523 h 3530904"/>
                <a:gd name="connsiteX123" fmla="*/ 2396092 w 2839563"/>
                <a:gd name="connsiteY123" fmla="*/ 750759 h 3530904"/>
                <a:gd name="connsiteX124" fmla="*/ 2359146 w 2839563"/>
                <a:gd name="connsiteY124" fmla="*/ 759995 h 3530904"/>
                <a:gd name="connsiteX125" fmla="*/ 2303728 w 2839563"/>
                <a:gd name="connsiteY125" fmla="*/ 778468 h 3530904"/>
                <a:gd name="connsiteX126" fmla="*/ 2248310 w 2839563"/>
                <a:gd name="connsiteY126" fmla="*/ 759995 h 3530904"/>
                <a:gd name="connsiteX127" fmla="*/ 2220601 w 2839563"/>
                <a:gd name="connsiteY127" fmla="*/ 704577 h 3530904"/>
                <a:gd name="connsiteX128" fmla="*/ 2202128 w 2839563"/>
                <a:gd name="connsiteY128" fmla="*/ 676868 h 3530904"/>
                <a:gd name="connsiteX129" fmla="*/ 2220601 w 2839563"/>
                <a:gd name="connsiteY129" fmla="*/ 436723 h 3530904"/>
                <a:gd name="connsiteX130" fmla="*/ 2239074 w 2839563"/>
                <a:gd name="connsiteY130" fmla="*/ 344359 h 3530904"/>
                <a:gd name="connsiteX131" fmla="*/ 2229837 w 2839563"/>
                <a:gd name="connsiteY131" fmla="*/ 141159 h 3530904"/>
                <a:gd name="connsiteX132" fmla="*/ 2165183 w 2839563"/>
                <a:gd name="connsiteY132" fmla="*/ 150395 h 3530904"/>
                <a:gd name="connsiteX133" fmla="*/ 2211365 w 2839563"/>
                <a:gd name="connsiteY133" fmla="*/ 85741 h 3530904"/>
                <a:gd name="connsiteX134" fmla="*/ 2285255 w 2839563"/>
                <a:gd name="connsiteY134" fmla="*/ 30323 h 3530904"/>
                <a:gd name="connsiteX135" fmla="*/ 2100528 w 2839563"/>
                <a:gd name="connsiteY135" fmla="*/ 30323 h 3530904"/>
                <a:gd name="connsiteX136" fmla="*/ 2026637 w 2839563"/>
                <a:gd name="connsiteY136" fmla="*/ 48795 h 3530904"/>
                <a:gd name="connsiteX137" fmla="*/ 1915801 w 2839563"/>
                <a:gd name="connsiteY137" fmla="*/ 76504 h 3530904"/>
                <a:gd name="connsiteX138" fmla="*/ 1851146 w 2839563"/>
                <a:gd name="connsiteY138" fmla="*/ 94977 h 3530904"/>
                <a:gd name="connsiteX139" fmla="*/ 1814201 w 2839563"/>
                <a:gd name="connsiteY139" fmla="*/ 104214 h 3530904"/>
                <a:gd name="connsiteX140" fmla="*/ 1749546 w 2839563"/>
                <a:gd name="connsiteY140" fmla="*/ 94977 h 3530904"/>
                <a:gd name="connsiteX141" fmla="*/ 1740310 w 2839563"/>
                <a:gd name="connsiteY141" fmla="*/ 67268 h 3530904"/>
                <a:gd name="connsiteX142" fmla="*/ 1721837 w 2839563"/>
                <a:gd name="connsiteY142" fmla="*/ 39559 h 3530904"/>
                <a:gd name="connsiteX143" fmla="*/ 1684892 w 2839563"/>
                <a:gd name="connsiteY143" fmla="*/ 2614 h 3530904"/>
                <a:gd name="connsiteX144" fmla="*/ 1564819 w 2839563"/>
                <a:gd name="connsiteY144" fmla="*/ 30323 h 3530904"/>
                <a:gd name="connsiteX145" fmla="*/ 1518637 w 2839563"/>
                <a:gd name="connsiteY145" fmla="*/ 39559 h 3530904"/>
                <a:gd name="connsiteX146" fmla="*/ 1463219 w 2839563"/>
                <a:gd name="connsiteY146" fmla="*/ 58032 h 3530904"/>
                <a:gd name="connsiteX147" fmla="*/ 1380092 w 2839563"/>
                <a:gd name="connsiteY147" fmla="*/ 76504 h 3530904"/>
                <a:gd name="connsiteX148" fmla="*/ 1352383 w 2839563"/>
                <a:gd name="connsiteY148" fmla="*/ 94977 h 3530904"/>
                <a:gd name="connsiteX149" fmla="*/ 1343146 w 2839563"/>
                <a:gd name="connsiteY149" fmla="*/ 131923 h 3530904"/>
                <a:gd name="connsiteX150" fmla="*/ 1324674 w 2839563"/>
                <a:gd name="connsiteY150" fmla="*/ 196577 h 3530904"/>
                <a:gd name="connsiteX151" fmla="*/ 1296965 w 2839563"/>
                <a:gd name="connsiteY151" fmla="*/ 224286 h 3530904"/>
                <a:gd name="connsiteX152" fmla="*/ 1001401 w 2839563"/>
                <a:gd name="connsiteY152" fmla="*/ 270468 h 3530904"/>
                <a:gd name="connsiteX153" fmla="*/ 955219 w 2839563"/>
                <a:gd name="connsiteY153" fmla="*/ 298177 h 3530904"/>
                <a:gd name="connsiteX154" fmla="*/ 844383 w 2839563"/>
                <a:gd name="connsiteY154" fmla="*/ 362832 h 3530904"/>
                <a:gd name="connsiteX155" fmla="*/ 816674 w 2839563"/>
                <a:gd name="connsiteY155" fmla="*/ 390541 h 3530904"/>
                <a:gd name="connsiteX156" fmla="*/ 733546 w 2839563"/>
                <a:gd name="connsiteY156" fmla="*/ 455195 h 3530904"/>
                <a:gd name="connsiteX157" fmla="*/ 705837 w 2839563"/>
                <a:gd name="connsiteY157" fmla="*/ 492141 h 3530904"/>
                <a:gd name="connsiteX158" fmla="*/ 678128 w 2839563"/>
                <a:gd name="connsiteY158" fmla="*/ 519850 h 3530904"/>
                <a:gd name="connsiteX159" fmla="*/ 613474 w 2839563"/>
                <a:gd name="connsiteY159" fmla="*/ 602977 h 3530904"/>
                <a:gd name="connsiteX160" fmla="*/ 604237 w 2839563"/>
                <a:gd name="connsiteY160" fmla="*/ 630686 h 3530904"/>
                <a:gd name="connsiteX161" fmla="*/ 576528 w 2839563"/>
                <a:gd name="connsiteY161" fmla="*/ 649159 h 3530904"/>
                <a:gd name="connsiteX162" fmla="*/ 539583 w 2839563"/>
                <a:gd name="connsiteY162" fmla="*/ 686104 h 3530904"/>
                <a:gd name="connsiteX163" fmla="*/ 521110 w 2839563"/>
                <a:gd name="connsiteY163" fmla="*/ 713814 h 3530904"/>
                <a:gd name="connsiteX164" fmla="*/ 493401 w 2839563"/>
                <a:gd name="connsiteY164" fmla="*/ 732286 h 3530904"/>
                <a:gd name="connsiteX165" fmla="*/ 437983 w 2839563"/>
                <a:gd name="connsiteY165" fmla="*/ 778468 h 3530904"/>
                <a:gd name="connsiteX166" fmla="*/ 391801 w 2839563"/>
                <a:gd name="connsiteY166" fmla="*/ 824650 h 3530904"/>
                <a:gd name="connsiteX167" fmla="*/ 354855 w 2839563"/>
                <a:gd name="connsiteY167" fmla="*/ 880068 h 3530904"/>
                <a:gd name="connsiteX168" fmla="*/ 336383 w 2839563"/>
                <a:gd name="connsiteY168" fmla="*/ 907777 h 3530904"/>
                <a:gd name="connsiteX169" fmla="*/ 327146 w 2839563"/>
                <a:gd name="connsiteY169" fmla="*/ 935486 h 3530904"/>
                <a:gd name="connsiteX170" fmla="*/ 299437 w 2839563"/>
                <a:gd name="connsiteY170" fmla="*/ 972432 h 3530904"/>
                <a:gd name="connsiteX171" fmla="*/ 280965 w 2839563"/>
                <a:gd name="connsiteY171" fmla="*/ 1000141 h 3530904"/>
                <a:gd name="connsiteX172" fmla="*/ 253255 w 2839563"/>
                <a:gd name="connsiteY172" fmla="*/ 1027850 h 3530904"/>
                <a:gd name="connsiteX173" fmla="*/ 234783 w 2839563"/>
                <a:gd name="connsiteY173" fmla="*/ 1055559 h 3530904"/>
                <a:gd name="connsiteX174" fmla="*/ 188601 w 2839563"/>
                <a:gd name="connsiteY174" fmla="*/ 1120214 h 3530904"/>
                <a:gd name="connsiteX175" fmla="*/ 151655 w 2839563"/>
                <a:gd name="connsiteY175" fmla="*/ 1203341 h 3530904"/>
                <a:gd name="connsiteX176" fmla="*/ 142419 w 2839563"/>
                <a:gd name="connsiteY176" fmla="*/ 1240286 h 3530904"/>
                <a:gd name="connsiteX177" fmla="*/ 123946 w 2839563"/>
                <a:gd name="connsiteY177" fmla="*/ 1304941 h 3530904"/>
                <a:gd name="connsiteX178" fmla="*/ 105474 w 2839563"/>
                <a:gd name="connsiteY178" fmla="*/ 1388068 h 3530904"/>
                <a:gd name="connsiteX179" fmla="*/ 96237 w 2839563"/>
                <a:gd name="connsiteY179" fmla="*/ 1415777 h 3530904"/>
                <a:gd name="connsiteX180" fmla="*/ 87001 w 2839563"/>
                <a:gd name="connsiteY180" fmla="*/ 1452723 h 3530904"/>
                <a:gd name="connsiteX181" fmla="*/ 68528 w 2839563"/>
                <a:gd name="connsiteY181" fmla="*/ 1508141 h 3530904"/>
                <a:gd name="connsiteX182" fmla="*/ 50055 w 2839563"/>
                <a:gd name="connsiteY182" fmla="*/ 1582032 h 3530904"/>
                <a:gd name="connsiteX183" fmla="*/ 40819 w 2839563"/>
                <a:gd name="connsiteY183" fmla="*/ 1665159 h 3530904"/>
                <a:gd name="connsiteX184" fmla="*/ 31583 w 2839563"/>
                <a:gd name="connsiteY184" fmla="*/ 1711341 h 3530904"/>
                <a:gd name="connsiteX185" fmla="*/ 13110 w 2839563"/>
                <a:gd name="connsiteY185" fmla="*/ 1923777 h 3530904"/>
                <a:gd name="connsiteX186" fmla="*/ 22346 w 2839563"/>
                <a:gd name="connsiteY186" fmla="*/ 2108504 h 3530904"/>
                <a:gd name="connsiteX187" fmla="*/ 77765 w 2839563"/>
                <a:gd name="connsiteY187" fmla="*/ 2090032 h 3530904"/>
                <a:gd name="connsiteX188" fmla="*/ 77765 w 2839563"/>
                <a:gd name="connsiteY188" fmla="*/ 2136214 h 353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2839563" h="3530904">
                  <a:moveTo>
                    <a:pt x="77765" y="2136214"/>
                  </a:moveTo>
                  <a:cubicBezTo>
                    <a:pt x="90080" y="2133135"/>
                    <a:pt x="102551" y="2130625"/>
                    <a:pt x="114710" y="2126977"/>
                  </a:cubicBezTo>
                  <a:cubicBezTo>
                    <a:pt x="133361" y="2121382"/>
                    <a:pt x="151655" y="2114662"/>
                    <a:pt x="170128" y="2108504"/>
                  </a:cubicBezTo>
                  <a:lnTo>
                    <a:pt x="253255" y="2080795"/>
                  </a:lnTo>
                  <a:lnTo>
                    <a:pt x="280965" y="2071559"/>
                  </a:lnTo>
                  <a:cubicBezTo>
                    <a:pt x="290201" y="2068480"/>
                    <a:pt x="299229" y="2064684"/>
                    <a:pt x="308674" y="2062323"/>
                  </a:cubicBezTo>
                  <a:cubicBezTo>
                    <a:pt x="363787" y="2048544"/>
                    <a:pt x="333098" y="2055173"/>
                    <a:pt x="401037" y="2043850"/>
                  </a:cubicBezTo>
                  <a:cubicBezTo>
                    <a:pt x="434904" y="2046929"/>
                    <a:pt x="470013" y="2043491"/>
                    <a:pt x="502637" y="2053086"/>
                  </a:cubicBezTo>
                  <a:cubicBezTo>
                    <a:pt x="523936" y="2059351"/>
                    <a:pt x="558055" y="2090032"/>
                    <a:pt x="558055" y="2090032"/>
                  </a:cubicBezTo>
                  <a:cubicBezTo>
                    <a:pt x="572674" y="2111961"/>
                    <a:pt x="587053" y="2134638"/>
                    <a:pt x="604237" y="2154686"/>
                  </a:cubicBezTo>
                  <a:cubicBezTo>
                    <a:pt x="619556" y="2172559"/>
                    <a:pt x="638278" y="2190180"/>
                    <a:pt x="659655" y="2200868"/>
                  </a:cubicBezTo>
                  <a:cubicBezTo>
                    <a:pt x="668363" y="2205222"/>
                    <a:pt x="678128" y="2207025"/>
                    <a:pt x="687365" y="2210104"/>
                  </a:cubicBezTo>
                  <a:cubicBezTo>
                    <a:pt x="738078" y="2260818"/>
                    <a:pt x="707788" y="2241543"/>
                    <a:pt x="779728" y="2265523"/>
                  </a:cubicBezTo>
                  <a:lnTo>
                    <a:pt x="807437" y="2274759"/>
                  </a:lnTo>
                  <a:lnTo>
                    <a:pt x="862855" y="2311704"/>
                  </a:lnTo>
                  <a:lnTo>
                    <a:pt x="890565" y="2330177"/>
                  </a:lnTo>
                  <a:cubicBezTo>
                    <a:pt x="918129" y="2348553"/>
                    <a:pt x="936416" y="2364256"/>
                    <a:pt x="973692" y="2367123"/>
                  </a:cubicBezTo>
                  <a:lnTo>
                    <a:pt x="1093765" y="2376359"/>
                  </a:lnTo>
                  <a:cubicBezTo>
                    <a:pt x="1112238" y="2382517"/>
                    <a:pt x="1141952" y="2376753"/>
                    <a:pt x="1149183" y="2394832"/>
                  </a:cubicBezTo>
                  <a:cubicBezTo>
                    <a:pt x="1174889" y="2459099"/>
                    <a:pt x="1162409" y="2425279"/>
                    <a:pt x="1186128" y="2496432"/>
                  </a:cubicBezTo>
                  <a:cubicBezTo>
                    <a:pt x="1189207" y="2505668"/>
                    <a:pt x="1189965" y="2516040"/>
                    <a:pt x="1195365" y="2524141"/>
                  </a:cubicBezTo>
                  <a:cubicBezTo>
                    <a:pt x="1201522" y="2533377"/>
                    <a:pt x="1209329" y="2541706"/>
                    <a:pt x="1213837" y="2551850"/>
                  </a:cubicBezTo>
                  <a:cubicBezTo>
                    <a:pt x="1221745" y="2569644"/>
                    <a:pt x="1226152" y="2588795"/>
                    <a:pt x="1232310" y="2607268"/>
                  </a:cubicBezTo>
                  <a:lnTo>
                    <a:pt x="1241546" y="2634977"/>
                  </a:lnTo>
                  <a:cubicBezTo>
                    <a:pt x="1244625" y="2644213"/>
                    <a:pt x="1248422" y="2653241"/>
                    <a:pt x="1250783" y="2662686"/>
                  </a:cubicBezTo>
                  <a:lnTo>
                    <a:pt x="1260019" y="2699632"/>
                  </a:lnTo>
                  <a:cubicBezTo>
                    <a:pt x="1256940" y="2755050"/>
                    <a:pt x="1258632" y="2810940"/>
                    <a:pt x="1250783" y="2865886"/>
                  </a:cubicBezTo>
                  <a:cubicBezTo>
                    <a:pt x="1249213" y="2876875"/>
                    <a:pt x="1237274" y="2883666"/>
                    <a:pt x="1232310" y="2893595"/>
                  </a:cubicBezTo>
                  <a:cubicBezTo>
                    <a:pt x="1227956" y="2902303"/>
                    <a:pt x="1227428" y="2912596"/>
                    <a:pt x="1223074" y="2921304"/>
                  </a:cubicBezTo>
                  <a:cubicBezTo>
                    <a:pt x="1218110" y="2931233"/>
                    <a:pt x="1210109" y="2939376"/>
                    <a:pt x="1204601" y="2949014"/>
                  </a:cubicBezTo>
                  <a:cubicBezTo>
                    <a:pt x="1192850" y="2969577"/>
                    <a:pt x="1182650" y="2990638"/>
                    <a:pt x="1176892" y="3013668"/>
                  </a:cubicBezTo>
                  <a:cubicBezTo>
                    <a:pt x="1173084" y="3028898"/>
                    <a:pt x="1170734" y="3044456"/>
                    <a:pt x="1167655" y="3059850"/>
                  </a:cubicBezTo>
                  <a:cubicBezTo>
                    <a:pt x="1164576" y="3090638"/>
                    <a:pt x="1161836" y="3121462"/>
                    <a:pt x="1158419" y="3152214"/>
                  </a:cubicBezTo>
                  <a:cubicBezTo>
                    <a:pt x="1155678" y="3176884"/>
                    <a:pt x="1149183" y="3201282"/>
                    <a:pt x="1149183" y="3226104"/>
                  </a:cubicBezTo>
                  <a:cubicBezTo>
                    <a:pt x="1149183" y="3312365"/>
                    <a:pt x="1152866" y="3398641"/>
                    <a:pt x="1158419" y="3484723"/>
                  </a:cubicBezTo>
                  <a:cubicBezTo>
                    <a:pt x="1159046" y="3494439"/>
                    <a:pt x="1161573" y="3504830"/>
                    <a:pt x="1167655" y="3512432"/>
                  </a:cubicBezTo>
                  <a:cubicBezTo>
                    <a:pt x="1174590" y="3521100"/>
                    <a:pt x="1186128" y="3524747"/>
                    <a:pt x="1195365" y="3530904"/>
                  </a:cubicBezTo>
                  <a:cubicBezTo>
                    <a:pt x="1222544" y="3476544"/>
                    <a:pt x="1209484" y="3507018"/>
                    <a:pt x="1232310" y="3438541"/>
                  </a:cubicBezTo>
                  <a:cubicBezTo>
                    <a:pt x="1235389" y="3429305"/>
                    <a:pt x="1236145" y="3418933"/>
                    <a:pt x="1241546" y="3410832"/>
                  </a:cubicBezTo>
                  <a:lnTo>
                    <a:pt x="1260019" y="3383123"/>
                  </a:lnTo>
                  <a:cubicBezTo>
                    <a:pt x="1280844" y="3278995"/>
                    <a:pt x="1257176" y="3405864"/>
                    <a:pt x="1278492" y="3235341"/>
                  </a:cubicBezTo>
                  <a:cubicBezTo>
                    <a:pt x="1286482" y="3171425"/>
                    <a:pt x="1289046" y="3202365"/>
                    <a:pt x="1306201" y="3133741"/>
                  </a:cubicBezTo>
                  <a:cubicBezTo>
                    <a:pt x="1309280" y="3121426"/>
                    <a:pt x="1311789" y="3108954"/>
                    <a:pt x="1315437" y="3096795"/>
                  </a:cubicBezTo>
                  <a:cubicBezTo>
                    <a:pt x="1321032" y="3078144"/>
                    <a:pt x="1330091" y="3060471"/>
                    <a:pt x="1333910" y="3041377"/>
                  </a:cubicBezTo>
                  <a:cubicBezTo>
                    <a:pt x="1336989" y="3025983"/>
                    <a:pt x="1340565" y="3010680"/>
                    <a:pt x="1343146" y="2995195"/>
                  </a:cubicBezTo>
                  <a:cubicBezTo>
                    <a:pt x="1346725" y="2973721"/>
                    <a:pt x="1348489" y="2951960"/>
                    <a:pt x="1352383" y="2930541"/>
                  </a:cubicBezTo>
                  <a:cubicBezTo>
                    <a:pt x="1354654" y="2918051"/>
                    <a:pt x="1358540" y="2905910"/>
                    <a:pt x="1361619" y="2893595"/>
                  </a:cubicBezTo>
                  <a:cubicBezTo>
                    <a:pt x="1364695" y="2865909"/>
                    <a:pt x="1371798" y="2788224"/>
                    <a:pt x="1380092" y="2755050"/>
                  </a:cubicBezTo>
                  <a:cubicBezTo>
                    <a:pt x="1384815" y="2736159"/>
                    <a:pt x="1392407" y="2718105"/>
                    <a:pt x="1398565" y="2699632"/>
                  </a:cubicBezTo>
                  <a:cubicBezTo>
                    <a:pt x="1401644" y="2690396"/>
                    <a:pt x="1402400" y="2680024"/>
                    <a:pt x="1407801" y="2671923"/>
                  </a:cubicBezTo>
                  <a:lnTo>
                    <a:pt x="1426274" y="2644214"/>
                  </a:lnTo>
                  <a:cubicBezTo>
                    <a:pt x="1448256" y="2578264"/>
                    <a:pt x="1433945" y="2604997"/>
                    <a:pt x="1463219" y="2561086"/>
                  </a:cubicBezTo>
                  <a:lnTo>
                    <a:pt x="1509401" y="2422541"/>
                  </a:lnTo>
                  <a:lnTo>
                    <a:pt x="1518637" y="2394832"/>
                  </a:lnTo>
                  <a:lnTo>
                    <a:pt x="1527874" y="2367123"/>
                  </a:lnTo>
                  <a:cubicBezTo>
                    <a:pt x="1531277" y="2343299"/>
                    <a:pt x="1533450" y="2300551"/>
                    <a:pt x="1546346" y="2274759"/>
                  </a:cubicBezTo>
                  <a:cubicBezTo>
                    <a:pt x="1551310" y="2264830"/>
                    <a:pt x="1558661" y="2256286"/>
                    <a:pt x="1564819" y="2247050"/>
                  </a:cubicBezTo>
                  <a:cubicBezTo>
                    <a:pt x="1581753" y="2196247"/>
                    <a:pt x="1563880" y="2241766"/>
                    <a:pt x="1592528" y="2191632"/>
                  </a:cubicBezTo>
                  <a:cubicBezTo>
                    <a:pt x="1599359" y="2179677"/>
                    <a:pt x="1602186" y="2165264"/>
                    <a:pt x="1611001" y="2154686"/>
                  </a:cubicBezTo>
                  <a:cubicBezTo>
                    <a:pt x="1618107" y="2146158"/>
                    <a:pt x="1629474" y="2142371"/>
                    <a:pt x="1638710" y="2136214"/>
                  </a:cubicBezTo>
                  <a:cubicBezTo>
                    <a:pt x="1684572" y="2067420"/>
                    <a:pt x="1625631" y="2151907"/>
                    <a:pt x="1684892" y="2080795"/>
                  </a:cubicBezTo>
                  <a:cubicBezTo>
                    <a:pt x="1723376" y="2034615"/>
                    <a:pt x="1680275" y="2068479"/>
                    <a:pt x="1731074" y="2034614"/>
                  </a:cubicBezTo>
                  <a:cubicBezTo>
                    <a:pt x="1756820" y="1995995"/>
                    <a:pt x="1763172" y="1978616"/>
                    <a:pt x="1795728" y="1951486"/>
                  </a:cubicBezTo>
                  <a:cubicBezTo>
                    <a:pt x="1804256" y="1944380"/>
                    <a:pt x="1814201" y="1939171"/>
                    <a:pt x="1823437" y="1933014"/>
                  </a:cubicBezTo>
                  <a:cubicBezTo>
                    <a:pt x="1829595" y="1923777"/>
                    <a:pt x="1833556" y="1912614"/>
                    <a:pt x="1841910" y="1905304"/>
                  </a:cubicBezTo>
                  <a:cubicBezTo>
                    <a:pt x="1858618" y="1890684"/>
                    <a:pt x="1878855" y="1880674"/>
                    <a:pt x="1897328" y="1868359"/>
                  </a:cubicBezTo>
                  <a:cubicBezTo>
                    <a:pt x="1933139" y="1844485"/>
                    <a:pt x="1914505" y="1853397"/>
                    <a:pt x="1952746" y="1840650"/>
                  </a:cubicBezTo>
                  <a:cubicBezTo>
                    <a:pt x="1961982" y="1834492"/>
                    <a:pt x="1970252" y="1826550"/>
                    <a:pt x="1980455" y="1822177"/>
                  </a:cubicBezTo>
                  <a:cubicBezTo>
                    <a:pt x="1992123" y="1817177"/>
                    <a:pt x="2005195" y="1816428"/>
                    <a:pt x="2017401" y="1812941"/>
                  </a:cubicBezTo>
                  <a:cubicBezTo>
                    <a:pt x="2026762" y="1810266"/>
                    <a:pt x="2035874" y="1806783"/>
                    <a:pt x="2045110" y="1803704"/>
                  </a:cubicBezTo>
                  <a:cubicBezTo>
                    <a:pt x="2093426" y="1808097"/>
                    <a:pt x="2145180" y="1809165"/>
                    <a:pt x="2192892" y="1822177"/>
                  </a:cubicBezTo>
                  <a:cubicBezTo>
                    <a:pt x="2211678" y="1827300"/>
                    <a:pt x="2248310" y="1840650"/>
                    <a:pt x="2248310" y="1840650"/>
                  </a:cubicBezTo>
                  <a:cubicBezTo>
                    <a:pt x="2305407" y="1878716"/>
                    <a:pt x="2249709" y="1836452"/>
                    <a:pt x="2294492" y="1886832"/>
                  </a:cubicBezTo>
                  <a:cubicBezTo>
                    <a:pt x="2311848" y="1906358"/>
                    <a:pt x="2335419" y="1920513"/>
                    <a:pt x="2349910" y="1942250"/>
                  </a:cubicBezTo>
                  <a:cubicBezTo>
                    <a:pt x="2430994" y="2063877"/>
                    <a:pt x="2349449" y="1949409"/>
                    <a:pt x="2414565" y="2025377"/>
                  </a:cubicBezTo>
                  <a:cubicBezTo>
                    <a:pt x="2460393" y="2078842"/>
                    <a:pt x="2421203" y="2048276"/>
                    <a:pt x="2469983" y="2080795"/>
                  </a:cubicBezTo>
                  <a:cubicBezTo>
                    <a:pt x="2503848" y="2131594"/>
                    <a:pt x="2469983" y="2088492"/>
                    <a:pt x="2516165" y="2126977"/>
                  </a:cubicBezTo>
                  <a:cubicBezTo>
                    <a:pt x="2526200" y="2135339"/>
                    <a:pt x="2533839" y="2146324"/>
                    <a:pt x="2543874" y="2154686"/>
                  </a:cubicBezTo>
                  <a:cubicBezTo>
                    <a:pt x="2567748" y="2174581"/>
                    <a:pt x="2571520" y="2173138"/>
                    <a:pt x="2599292" y="2182395"/>
                  </a:cubicBezTo>
                  <a:cubicBezTo>
                    <a:pt x="2665272" y="2226382"/>
                    <a:pt x="2633171" y="2213956"/>
                    <a:pt x="2691655" y="2228577"/>
                  </a:cubicBezTo>
                  <a:cubicBezTo>
                    <a:pt x="2713207" y="2225498"/>
                    <a:pt x="2735991" y="2227156"/>
                    <a:pt x="2756310" y="2219341"/>
                  </a:cubicBezTo>
                  <a:cubicBezTo>
                    <a:pt x="2777032" y="2211371"/>
                    <a:pt x="2811728" y="2182395"/>
                    <a:pt x="2811728" y="2182395"/>
                  </a:cubicBezTo>
                  <a:cubicBezTo>
                    <a:pt x="2839563" y="2098897"/>
                    <a:pt x="2827150" y="2147314"/>
                    <a:pt x="2811728" y="1969959"/>
                  </a:cubicBezTo>
                  <a:cubicBezTo>
                    <a:pt x="2809838" y="1948219"/>
                    <a:pt x="2789022" y="1917509"/>
                    <a:pt x="2774783" y="1905304"/>
                  </a:cubicBezTo>
                  <a:cubicBezTo>
                    <a:pt x="2764329" y="1896343"/>
                    <a:pt x="2750152" y="1892989"/>
                    <a:pt x="2737837" y="1886832"/>
                  </a:cubicBezTo>
                  <a:cubicBezTo>
                    <a:pt x="2688579" y="1812943"/>
                    <a:pt x="2753230" y="1902225"/>
                    <a:pt x="2691655" y="1840650"/>
                  </a:cubicBezTo>
                  <a:cubicBezTo>
                    <a:pt x="2683806" y="1832801"/>
                    <a:pt x="2681537" y="1820251"/>
                    <a:pt x="2673183" y="1812941"/>
                  </a:cubicBezTo>
                  <a:cubicBezTo>
                    <a:pt x="2656475" y="1798321"/>
                    <a:pt x="2617765" y="1775995"/>
                    <a:pt x="2617765" y="1775995"/>
                  </a:cubicBezTo>
                  <a:cubicBezTo>
                    <a:pt x="2614686" y="1766759"/>
                    <a:pt x="2614610" y="1755888"/>
                    <a:pt x="2608528" y="1748286"/>
                  </a:cubicBezTo>
                  <a:cubicBezTo>
                    <a:pt x="2588848" y="1723687"/>
                    <a:pt x="2577203" y="1733962"/>
                    <a:pt x="2553110" y="1720577"/>
                  </a:cubicBezTo>
                  <a:cubicBezTo>
                    <a:pt x="2533703" y="1709795"/>
                    <a:pt x="2518754" y="1690653"/>
                    <a:pt x="2497692" y="1683632"/>
                  </a:cubicBezTo>
                  <a:cubicBezTo>
                    <a:pt x="2428044" y="1660414"/>
                    <a:pt x="2513894" y="1691733"/>
                    <a:pt x="2442274" y="1655923"/>
                  </a:cubicBezTo>
                  <a:cubicBezTo>
                    <a:pt x="2433566" y="1651569"/>
                    <a:pt x="2423273" y="1651040"/>
                    <a:pt x="2414565" y="1646686"/>
                  </a:cubicBezTo>
                  <a:cubicBezTo>
                    <a:pt x="2404636" y="1641722"/>
                    <a:pt x="2396784" y="1633178"/>
                    <a:pt x="2386855" y="1628214"/>
                  </a:cubicBezTo>
                  <a:cubicBezTo>
                    <a:pt x="2378147" y="1623860"/>
                    <a:pt x="2367854" y="1623331"/>
                    <a:pt x="2359146" y="1618977"/>
                  </a:cubicBezTo>
                  <a:cubicBezTo>
                    <a:pt x="2287534" y="1583170"/>
                    <a:pt x="2373368" y="1614481"/>
                    <a:pt x="2303728" y="1591268"/>
                  </a:cubicBezTo>
                  <a:cubicBezTo>
                    <a:pt x="2260625" y="1526614"/>
                    <a:pt x="2285256" y="1548165"/>
                    <a:pt x="2239074" y="1517377"/>
                  </a:cubicBezTo>
                  <a:cubicBezTo>
                    <a:pt x="2216247" y="1448897"/>
                    <a:pt x="2229309" y="1479375"/>
                    <a:pt x="2202128" y="1425014"/>
                  </a:cubicBezTo>
                  <a:cubicBezTo>
                    <a:pt x="2198614" y="1407442"/>
                    <a:pt x="2193124" y="1370061"/>
                    <a:pt x="2183655" y="1351123"/>
                  </a:cubicBezTo>
                  <a:cubicBezTo>
                    <a:pt x="2178691" y="1341194"/>
                    <a:pt x="2169691" y="1333558"/>
                    <a:pt x="2165183" y="1323414"/>
                  </a:cubicBezTo>
                  <a:cubicBezTo>
                    <a:pt x="2132788" y="1250523"/>
                    <a:pt x="2168848" y="1282753"/>
                    <a:pt x="2119001" y="1249523"/>
                  </a:cubicBezTo>
                  <a:cubicBezTo>
                    <a:pt x="2115922" y="1240287"/>
                    <a:pt x="2109765" y="1231550"/>
                    <a:pt x="2109765" y="1221814"/>
                  </a:cubicBezTo>
                  <a:cubicBezTo>
                    <a:pt x="2109765" y="1209336"/>
                    <a:pt x="2115248" y="1143594"/>
                    <a:pt x="2128237" y="1120214"/>
                  </a:cubicBezTo>
                  <a:cubicBezTo>
                    <a:pt x="2139019" y="1100806"/>
                    <a:pt x="2152868" y="1083268"/>
                    <a:pt x="2165183" y="1064795"/>
                  </a:cubicBezTo>
                  <a:cubicBezTo>
                    <a:pt x="2171340" y="1055559"/>
                    <a:pt x="2178691" y="1047015"/>
                    <a:pt x="2183655" y="1037086"/>
                  </a:cubicBezTo>
                  <a:cubicBezTo>
                    <a:pt x="2189813" y="1024771"/>
                    <a:pt x="2196704" y="1012796"/>
                    <a:pt x="2202128" y="1000141"/>
                  </a:cubicBezTo>
                  <a:cubicBezTo>
                    <a:pt x="2219162" y="960397"/>
                    <a:pt x="2201495" y="957248"/>
                    <a:pt x="2266783" y="935486"/>
                  </a:cubicBezTo>
                  <a:cubicBezTo>
                    <a:pt x="2276019" y="932407"/>
                    <a:pt x="2285376" y="929668"/>
                    <a:pt x="2294492" y="926250"/>
                  </a:cubicBezTo>
                  <a:cubicBezTo>
                    <a:pt x="2331216" y="912479"/>
                    <a:pt x="2357286" y="899005"/>
                    <a:pt x="2396092" y="889304"/>
                  </a:cubicBezTo>
                  <a:lnTo>
                    <a:pt x="2469983" y="870832"/>
                  </a:lnTo>
                  <a:cubicBezTo>
                    <a:pt x="2488456" y="858517"/>
                    <a:pt x="2513086" y="852359"/>
                    <a:pt x="2525401" y="833886"/>
                  </a:cubicBezTo>
                  <a:cubicBezTo>
                    <a:pt x="2531559" y="824650"/>
                    <a:pt x="2535520" y="813487"/>
                    <a:pt x="2543874" y="806177"/>
                  </a:cubicBezTo>
                  <a:cubicBezTo>
                    <a:pt x="2560582" y="791557"/>
                    <a:pt x="2580016" y="780247"/>
                    <a:pt x="2599292" y="769232"/>
                  </a:cubicBezTo>
                  <a:cubicBezTo>
                    <a:pt x="2620843" y="756917"/>
                    <a:pt x="2641409" y="742688"/>
                    <a:pt x="2663946" y="732286"/>
                  </a:cubicBezTo>
                  <a:cubicBezTo>
                    <a:pt x="2690512" y="720025"/>
                    <a:pt x="2727134" y="711872"/>
                    <a:pt x="2756310" y="704577"/>
                  </a:cubicBezTo>
                  <a:cubicBezTo>
                    <a:pt x="2758205" y="698893"/>
                    <a:pt x="2779045" y="654843"/>
                    <a:pt x="2756310" y="649159"/>
                  </a:cubicBezTo>
                  <a:cubicBezTo>
                    <a:pt x="2735190" y="643879"/>
                    <a:pt x="2713207" y="655316"/>
                    <a:pt x="2691655" y="658395"/>
                  </a:cubicBezTo>
                  <a:cubicBezTo>
                    <a:pt x="2673182" y="664553"/>
                    <a:pt x="2655128" y="672145"/>
                    <a:pt x="2636237" y="676868"/>
                  </a:cubicBezTo>
                  <a:cubicBezTo>
                    <a:pt x="2623922" y="679947"/>
                    <a:pt x="2611451" y="682456"/>
                    <a:pt x="2599292" y="686104"/>
                  </a:cubicBezTo>
                  <a:cubicBezTo>
                    <a:pt x="2580641" y="691699"/>
                    <a:pt x="2562347" y="698419"/>
                    <a:pt x="2543874" y="704577"/>
                  </a:cubicBezTo>
                  <a:lnTo>
                    <a:pt x="2488455" y="723050"/>
                  </a:lnTo>
                  <a:cubicBezTo>
                    <a:pt x="2479219" y="726129"/>
                    <a:pt x="2470191" y="729925"/>
                    <a:pt x="2460746" y="732286"/>
                  </a:cubicBezTo>
                  <a:cubicBezTo>
                    <a:pt x="2448431" y="735365"/>
                    <a:pt x="2436007" y="738036"/>
                    <a:pt x="2423801" y="741523"/>
                  </a:cubicBezTo>
                  <a:cubicBezTo>
                    <a:pt x="2414440" y="744198"/>
                    <a:pt x="2405453" y="748084"/>
                    <a:pt x="2396092" y="750759"/>
                  </a:cubicBezTo>
                  <a:cubicBezTo>
                    <a:pt x="2383886" y="754246"/>
                    <a:pt x="2371305" y="756347"/>
                    <a:pt x="2359146" y="759995"/>
                  </a:cubicBezTo>
                  <a:cubicBezTo>
                    <a:pt x="2340495" y="765590"/>
                    <a:pt x="2303728" y="778468"/>
                    <a:pt x="2303728" y="778468"/>
                  </a:cubicBezTo>
                  <a:cubicBezTo>
                    <a:pt x="2285255" y="772310"/>
                    <a:pt x="2264822" y="770315"/>
                    <a:pt x="2248310" y="759995"/>
                  </a:cubicBezTo>
                  <a:cubicBezTo>
                    <a:pt x="2229058" y="747962"/>
                    <a:pt x="2229294" y="721964"/>
                    <a:pt x="2220601" y="704577"/>
                  </a:cubicBezTo>
                  <a:cubicBezTo>
                    <a:pt x="2215637" y="694648"/>
                    <a:pt x="2208286" y="686104"/>
                    <a:pt x="2202128" y="676868"/>
                  </a:cubicBezTo>
                  <a:cubicBezTo>
                    <a:pt x="2206733" y="593986"/>
                    <a:pt x="2207168" y="517320"/>
                    <a:pt x="2220601" y="436723"/>
                  </a:cubicBezTo>
                  <a:cubicBezTo>
                    <a:pt x="2225763" y="405752"/>
                    <a:pt x="2239074" y="344359"/>
                    <a:pt x="2239074" y="344359"/>
                  </a:cubicBezTo>
                  <a:cubicBezTo>
                    <a:pt x="2235995" y="276626"/>
                    <a:pt x="2253975" y="204520"/>
                    <a:pt x="2229837" y="141159"/>
                  </a:cubicBezTo>
                  <a:cubicBezTo>
                    <a:pt x="2222087" y="120815"/>
                    <a:pt x="2172067" y="171048"/>
                    <a:pt x="2165183" y="150395"/>
                  </a:cubicBezTo>
                  <a:cubicBezTo>
                    <a:pt x="2156808" y="125269"/>
                    <a:pt x="2193550" y="105338"/>
                    <a:pt x="2211365" y="85741"/>
                  </a:cubicBezTo>
                  <a:cubicBezTo>
                    <a:pt x="2228247" y="67171"/>
                    <a:pt x="2262522" y="45478"/>
                    <a:pt x="2285255" y="30323"/>
                  </a:cubicBezTo>
                  <a:cubicBezTo>
                    <a:pt x="2200734" y="2149"/>
                    <a:pt x="2221825" y="0"/>
                    <a:pt x="2100528" y="30323"/>
                  </a:cubicBezTo>
                  <a:lnTo>
                    <a:pt x="2026637" y="48795"/>
                  </a:lnTo>
                  <a:cubicBezTo>
                    <a:pt x="1961419" y="81405"/>
                    <a:pt x="2014300" y="60087"/>
                    <a:pt x="1915801" y="76504"/>
                  </a:cubicBezTo>
                  <a:cubicBezTo>
                    <a:pt x="1881163" y="82277"/>
                    <a:pt x="1881884" y="86195"/>
                    <a:pt x="1851146" y="94977"/>
                  </a:cubicBezTo>
                  <a:cubicBezTo>
                    <a:pt x="1838940" y="98464"/>
                    <a:pt x="1826516" y="101135"/>
                    <a:pt x="1814201" y="104214"/>
                  </a:cubicBezTo>
                  <a:cubicBezTo>
                    <a:pt x="1792649" y="101135"/>
                    <a:pt x="1769018" y="104713"/>
                    <a:pt x="1749546" y="94977"/>
                  </a:cubicBezTo>
                  <a:cubicBezTo>
                    <a:pt x="1740838" y="90623"/>
                    <a:pt x="1744664" y="75976"/>
                    <a:pt x="1740310" y="67268"/>
                  </a:cubicBezTo>
                  <a:cubicBezTo>
                    <a:pt x="1735346" y="57339"/>
                    <a:pt x="1727995" y="48795"/>
                    <a:pt x="1721837" y="39559"/>
                  </a:cubicBezTo>
                  <a:cubicBezTo>
                    <a:pt x="1714448" y="17391"/>
                    <a:pt x="1716912" y="151"/>
                    <a:pt x="1684892" y="2614"/>
                  </a:cubicBezTo>
                  <a:cubicBezTo>
                    <a:pt x="1566152" y="11747"/>
                    <a:pt x="1627533" y="14644"/>
                    <a:pt x="1564819" y="30323"/>
                  </a:cubicBezTo>
                  <a:cubicBezTo>
                    <a:pt x="1549589" y="34131"/>
                    <a:pt x="1533783" y="35428"/>
                    <a:pt x="1518637" y="39559"/>
                  </a:cubicBezTo>
                  <a:cubicBezTo>
                    <a:pt x="1499851" y="44682"/>
                    <a:pt x="1482426" y="54831"/>
                    <a:pt x="1463219" y="58032"/>
                  </a:cubicBezTo>
                  <a:cubicBezTo>
                    <a:pt x="1398198" y="68869"/>
                    <a:pt x="1425567" y="61346"/>
                    <a:pt x="1380092" y="76504"/>
                  </a:cubicBezTo>
                  <a:cubicBezTo>
                    <a:pt x="1370856" y="82662"/>
                    <a:pt x="1358541" y="85741"/>
                    <a:pt x="1352383" y="94977"/>
                  </a:cubicBezTo>
                  <a:cubicBezTo>
                    <a:pt x="1345341" y="105539"/>
                    <a:pt x="1346486" y="119676"/>
                    <a:pt x="1343146" y="131923"/>
                  </a:cubicBezTo>
                  <a:cubicBezTo>
                    <a:pt x="1337249" y="153547"/>
                    <a:pt x="1334698" y="176530"/>
                    <a:pt x="1324674" y="196577"/>
                  </a:cubicBezTo>
                  <a:cubicBezTo>
                    <a:pt x="1318832" y="208260"/>
                    <a:pt x="1307276" y="216267"/>
                    <a:pt x="1296965" y="224286"/>
                  </a:cubicBezTo>
                  <a:cubicBezTo>
                    <a:pt x="1193238" y="304962"/>
                    <a:pt x="1197536" y="262925"/>
                    <a:pt x="1001401" y="270468"/>
                  </a:cubicBezTo>
                  <a:cubicBezTo>
                    <a:pt x="986007" y="279704"/>
                    <a:pt x="970320" y="288469"/>
                    <a:pt x="955219" y="298177"/>
                  </a:cubicBezTo>
                  <a:cubicBezTo>
                    <a:pt x="856973" y="361335"/>
                    <a:pt x="905737" y="342379"/>
                    <a:pt x="844383" y="362832"/>
                  </a:cubicBezTo>
                  <a:cubicBezTo>
                    <a:pt x="835147" y="372068"/>
                    <a:pt x="826985" y="382522"/>
                    <a:pt x="816674" y="390541"/>
                  </a:cubicBezTo>
                  <a:cubicBezTo>
                    <a:pt x="763068" y="432234"/>
                    <a:pt x="769493" y="413257"/>
                    <a:pt x="733546" y="455195"/>
                  </a:cubicBezTo>
                  <a:cubicBezTo>
                    <a:pt x="723528" y="466883"/>
                    <a:pt x="715855" y="480453"/>
                    <a:pt x="705837" y="492141"/>
                  </a:cubicBezTo>
                  <a:cubicBezTo>
                    <a:pt x="697336" y="502059"/>
                    <a:pt x="686147" y="509539"/>
                    <a:pt x="678128" y="519850"/>
                  </a:cubicBezTo>
                  <a:cubicBezTo>
                    <a:pt x="600794" y="619280"/>
                    <a:pt x="676382" y="540069"/>
                    <a:pt x="613474" y="602977"/>
                  </a:cubicBezTo>
                  <a:cubicBezTo>
                    <a:pt x="610395" y="612213"/>
                    <a:pt x="610319" y="623083"/>
                    <a:pt x="604237" y="630686"/>
                  </a:cubicBezTo>
                  <a:cubicBezTo>
                    <a:pt x="597302" y="639354"/>
                    <a:pt x="584956" y="641935"/>
                    <a:pt x="576528" y="649159"/>
                  </a:cubicBezTo>
                  <a:cubicBezTo>
                    <a:pt x="563305" y="660493"/>
                    <a:pt x="550917" y="672881"/>
                    <a:pt x="539583" y="686104"/>
                  </a:cubicBezTo>
                  <a:cubicBezTo>
                    <a:pt x="532359" y="694533"/>
                    <a:pt x="528960" y="705964"/>
                    <a:pt x="521110" y="713814"/>
                  </a:cubicBezTo>
                  <a:cubicBezTo>
                    <a:pt x="513261" y="721663"/>
                    <a:pt x="501929" y="725180"/>
                    <a:pt x="493401" y="732286"/>
                  </a:cubicBezTo>
                  <a:cubicBezTo>
                    <a:pt x="422276" y="791556"/>
                    <a:pt x="506786" y="732599"/>
                    <a:pt x="437983" y="778468"/>
                  </a:cubicBezTo>
                  <a:cubicBezTo>
                    <a:pt x="364091" y="889304"/>
                    <a:pt x="478008" y="726129"/>
                    <a:pt x="391801" y="824650"/>
                  </a:cubicBezTo>
                  <a:cubicBezTo>
                    <a:pt x="377181" y="841358"/>
                    <a:pt x="367170" y="861595"/>
                    <a:pt x="354855" y="880068"/>
                  </a:cubicBezTo>
                  <a:cubicBezTo>
                    <a:pt x="348698" y="889304"/>
                    <a:pt x="339894" y="897246"/>
                    <a:pt x="336383" y="907777"/>
                  </a:cubicBezTo>
                  <a:cubicBezTo>
                    <a:pt x="333304" y="917013"/>
                    <a:pt x="331976" y="927033"/>
                    <a:pt x="327146" y="935486"/>
                  </a:cubicBezTo>
                  <a:cubicBezTo>
                    <a:pt x="319508" y="948852"/>
                    <a:pt x="308384" y="959905"/>
                    <a:pt x="299437" y="972432"/>
                  </a:cubicBezTo>
                  <a:cubicBezTo>
                    <a:pt x="292985" y="981465"/>
                    <a:pt x="288071" y="991613"/>
                    <a:pt x="280965" y="1000141"/>
                  </a:cubicBezTo>
                  <a:cubicBezTo>
                    <a:pt x="272603" y="1010176"/>
                    <a:pt x="261617" y="1017815"/>
                    <a:pt x="253255" y="1027850"/>
                  </a:cubicBezTo>
                  <a:cubicBezTo>
                    <a:pt x="246149" y="1036378"/>
                    <a:pt x="241235" y="1046526"/>
                    <a:pt x="234783" y="1055559"/>
                  </a:cubicBezTo>
                  <a:cubicBezTo>
                    <a:pt x="177495" y="1135763"/>
                    <a:pt x="232140" y="1054904"/>
                    <a:pt x="188601" y="1120214"/>
                  </a:cubicBezTo>
                  <a:cubicBezTo>
                    <a:pt x="166618" y="1186163"/>
                    <a:pt x="180929" y="1159430"/>
                    <a:pt x="151655" y="1203341"/>
                  </a:cubicBezTo>
                  <a:cubicBezTo>
                    <a:pt x="148576" y="1215656"/>
                    <a:pt x="145906" y="1228080"/>
                    <a:pt x="142419" y="1240286"/>
                  </a:cubicBezTo>
                  <a:cubicBezTo>
                    <a:pt x="126993" y="1294279"/>
                    <a:pt x="138382" y="1239981"/>
                    <a:pt x="123946" y="1304941"/>
                  </a:cubicBezTo>
                  <a:cubicBezTo>
                    <a:pt x="114423" y="1347792"/>
                    <a:pt x="116736" y="1348651"/>
                    <a:pt x="105474" y="1388068"/>
                  </a:cubicBezTo>
                  <a:cubicBezTo>
                    <a:pt x="102799" y="1397429"/>
                    <a:pt x="98912" y="1406416"/>
                    <a:pt x="96237" y="1415777"/>
                  </a:cubicBezTo>
                  <a:cubicBezTo>
                    <a:pt x="92750" y="1427983"/>
                    <a:pt x="90649" y="1440564"/>
                    <a:pt x="87001" y="1452723"/>
                  </a:cubicBezTo>
                  <a:cubicBezTo>
                    <a:pt x="81406" y="1471374"/>
                    <a:pt x="73251" y="1489250"/>
                    <a:pt x="68528" y="1508141"/>
                  </a:cubicBezTo>
                  <a:lnTo>
                    <a:pt x="50055" y="1582032"/>
                  </a:lnTo>
                  <a:cubicBezTo>
                    <a:pt x="46976" y="1609741"/>
                    <a:pt x="44762" y="1637560"/>
                    <a:pt x="40819" y="1665159"/>
                  </a:cubicBezTo>
                  <a:cubicBezTo>
                    <a:pt x="38599" y="1680700"/>
                    <a:pt x="32943" y="1695701"/>
                    <a:pt x="31583" y="1711341"/>
                  </a:cubicBezTo>
                  <a:cubicBezTo>
                    <a:pt x="11368" y="1943806"/>
                    <a:pt x="36089" y="1808875"/>
                    <a:pt x="13110" y="1923777"/>
                  </a:cubicBezTo>
                  <a:cubicBezTo>
                    <a:pt x="16189" y="1985353"/>
                    <a:pt x="0" y="2051044"/>
                    <a:pt x="22346" y="2108504"/>
                  </a:cubicBezTo>
                  <a:cubicBezTo>
                    <a:pt x="29404" y="2126652"/>
                    <a:pt x="77765" y="2090032"/>
                    <a:pt x="77765" y="2090032"/>
                  </a:cubicBezTo>
                  <a:lnTo>
                    <a:pt x="77765" y="2136214"/>
                  </a:lnTo>
                  <a:close/>
                </a:path>
              </a:pathLst>
            </a:custGeom>
            <a:blipFill>
              <a:blip r:embed="rId8" cstate="print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9" name="Forma livre 118"/>
            <p:cNvSpPr/>
            <p:nvPr/>
          </p:nvSpPr>
          <p:spPr>
            <a:xfrm>
              <a:off x="3194937" y="2650836"/>
              <a:ext cx="3547608" cy="3565237"/>
            </a:xfrm>
            <a:custGeom>
              <a:avLst/>
              <a:gdLst>
                <a:gd name="connsiteX0" fmla="*/ 915245 w 3547608"/>
                <a:gd name="connsiteY0" fmla="*/ 1653309 h 3565237"/>
                <a:gd name="connsiteX1" fmla="*/ 841354 w 3547608"/>
                <a:gd name="connsiteY1" fmla="*/ 1671782 h 3565237"/>
                <a:gd name="connsiteX2" fmla="*/ 813645 w 3547608"/>
                <a:gd name="connsiteY2" fmla="*/ 1690255 h 3565237"/>
                <a:gd name="connsiteX3" fmla="*/ 721281 w 3547608"/>
                <a:gd name="connsiteY3" fmla="*/ 1708728 h 3565237"/>
                <a:gd name="connsiteX4" fmla="*/ 684336 w 3547608"/>
                <a:gd name="connsiteY4" fmla="*/ 1727200 h 3565237"/>
                <a:gd name="connsiteX5" fmla="*/ 601208 w 3547608"/>
                <a:gd name="connsiteY5" fmla="*/ 1754909 h 3565237"/>
                <a:gd name="connsiteX6" fmla="*/ 573499 w 3547608"/>
                <a:gd name="connsiteY6" fmla="*/ 1764146 h 3565237"/>
                <a:gd name="connsiteX7" fmla="*/ 555027 w 3547608"/>
                <a:gd name="connsiteY7" fmla="*/ 1801091 h 3565237"/>
                <a:gd name="connsiteX8" fmla="*/ 573499 w 3547608"/>
                <a:gd name="connsiteY8" fmla="*/ 1893455 h 3565237"/>
                <a:gd name="connsiteX9" fmla="*/ 555027 w 3547608"/>
                <a:gd name="connsiteY9" fmla="*/ 1921164 h 3565237"/>
                <a:gd name="connsiteX10" fmla="*/ 527318 w 3547608"/>
                <a:gd name="connsiteY10" fmla="*/ 1948873 h 3565237"/>
                <a:gd name="connsiteX11" fmla="*/ 518081 w 3547608"/>
                <a:gd name="connsiteY11" fmla="*/ 1976582 h 3565237"/>
                <a:gd name="connsiteX12" fmla="*/ 453427 w 3547608"/>
                <a:gd name="connsiteY12" fmla="*/ 2059709 h 3565237"/>
                <a:gd name="connsiteX13" fmla="*/ 407245 w 3547608"/>
                <a:gd name="connsiteY13" fmla="*/ 2142837 h 3565237"/>
                <a:gd name="connsiteX14" fmla="*/ 388772 w 3547608"/>
                <a:gd name="connsiteY14" fmla="*/ 2170546 h 3565237"/>
                <a:gd name="connsiteX15" fmla="*/ 361063 w 3547608"/>
                <a:gd name="connsiteY15" fmla="*/ 2235200 h 3565237"/>
                <a:gd name="connsiteX16" fmla="*/ 333354 w 3547608"/>
                <a:gd name="connsiteY16" fmla="*/ 2290619 h 3565237"/>
                <a:gd name="connsiteX17" fmla="*/ 305645 w 3547608"/>
                <a:gd name="connsiteY17" fmla="*/ 2299855 h 3565237"/>
                <a:gd name="connsiteX18" fmla="*/ 268699 w 3547608"/>
                <a:gd name="connsiteY18" fmla="*/ 2346037 h 3565237"/>
                <a:gd name="connsiteX19" fmla="*/ 231754 w 3547608"/>
                <a:gd name="connsiteY19" fmla="*/ 2382982 h 3565237"/>
                <a:gd name="connsiteX20" fmla="*/ 222518 w 3547608"/>
                <a:gd name="connsiteY20" fmla="*/ 2410691 h 3565237"/>
                <a:gd name="connsiteX21" fmla="*/ 250227 w 3547608"/>
                <a:gd name="connsiteY21" fmla="*/ 2493819 h 3565237"/>
                <a:gd name="connsiteX22" fmla="*/ 314881 w 3547608"/>
                <a:gd name="connsiteY22" fmla="*/ 2540000 h 3565237"/>
                <a:gd name="connsiteX23" fmla="*/ 342590 w 3547608"/>
                <a:gd name="connsiteY23" fmla="*/ 2549237 h 3565237"/>
                <a:gd name="connsiteX24" fmla="*/ 481136 w 3547608"/>
                <a:gd name="connsiteY24" fmla="*/ 2530764 h 3565237"/>
                <a:gd name="connsiteX25" fmla="*/ 545790 w 3547608"/>
                <a:gd name="connsiteY25" fmla="*/ 2512291 h 3565237"/>
                <a:gd name="connsiteX26" fmla="*/ 564263 w 3547608"/>
                <a:gd name="connsiteY26" fmla="*/ 2456873 h 3565237"/>
                <a:gd name="connsiteX27" fmla="*/ 619681 w 3547608"/>
                <a:gd name="connsiteY27" fmla="*/ 2346037 h 3565237"/>
                <a:gd name="connsiteX28" fmla="*/ 665863 w 3547608"/>
                <a:gd name="connsiteY28" fmla="*/ 2262909 h 3565237"/>
                <a:gd name="connsiteX29" fmla="*/ 693572 w 3547608"/>
                <a:gd name="connsiteY29" fmla="*/ 2225964 h 3565237"/>
                <a:gd name="connsiteX30" fmla="*/ 721281 w 3547608"/>
                <a:gd name="connsiteY30" fmla="*/ 2216728 h 3565237"/>
                <a:gd name="connsiteX31" fmla="*/ 776699 w 3547608"/>
                <a:gd name="connsiteY31" fmla="*/ 2170546 h 3565237"/>
                <a:gd name="connsiteX32" fmla="*/ 813645 w 3547608"/>
                <a:gd name="connsiteY32" fmla="*/ 2152073 h 3565237"/>
                <a:gd name="connsiteX33" fmla="*/ 850590 w 3547608"/>
                <a:gd name="connsiteY33" fmla="*/ 2115128 h 3565237"/>
                <a:gd name="connsiteX34" fmla="*/ 942954 w 3547608"/>
                <a:gd name="connsiteY34" fmla="*/ 2050473 h 3565237"/>
                <a:gd name="connsiteX35" fmla="*/ 1026081 w 3547608"/>
                <a:gd name="connsiteY35" fmla="*/ 2022764 h 3565237"/>
                <a:gd name="connsiteX36" fmla="*/ 1053790 w 3547608"/>
                <a:gd name="connsiteY36" fmla="*/ 2013528 h 3565237"/>
                <a:gd name="connsiteX37" fmla="*/ 924481 w 3547608"/>
                <a:gd name="connsiteY37" fmla="*/ 2032000 h 3565237"/>
                <a:gd name="connsiteX38" fmla="*/ 896772 w 3547608"/>
                <a:gd name="connsiteY38" fmla="*/ 2041237 h 3565237"/>
                <a:gd name="connsiteX39" fmla="*/ 869063 w 3547608"/>
                <a:gd name="connsiteY39" fmla="*/ 2373746 h 3565237"/>
                <a:gd name="connsiteX40" fmla="*/ 822881 w 3547608"/>
                <a:gd name="connsiteY40" fmla="*/ 2456873 h 3565237"/>
                <a:gd name="connsiteX41" fmla="*/ 804408 w 3547608"/>
                <a:gd name="connsiteY41" fmla="*/ 2484582 h 3565237"/>
                <a:gd name="connsiteX42" fmla="*/ 776699 w 3547608"/>
                <a:gd name="connsiteY42" fmla="*/ 2549237 h 3565237"/>
                <a:gd name="connsiteX43" fmla="*/ 767463 w 3547608"/>
                <a:gd name="connsiteY43" fmla="*/ 2576946 h 3565237"/>
                <a:gd name="connsiteX44" fmla="*/ 730518 w 3547608"/>
                <a:gd name="connsiteY44" fmla="*/ 2632364 h 3565237"/>
                <a:gd name="connsiteX45" fmla="*/ 684336 w 3547608"/>
                <a:gd name="connsiteY45" fmla="*/ 2697019 h 3565237"/>
                <a:gd name="connsiteX46" fmla="*/ 647390 w 3547608"/>
                <a:gd name="connsiteY46" fmla="*/ 2752437 h 3565237"/>
                <a:gd name="connsiteX47" fmla="*/ 638154 w 3547608"/>
                <a:gd name="connsiteY47" fmla="*/ 2789382 h 3565237"/>
                <a:gd name="connsiteX48" fmla="*/ 610445 w 3547608"/>
                <a:gd name="connsiteY48" fmla="*/ 2817091 h 3565237"/>
                <a:gd name="connsiteX49" fmla="*/ 591972 w 3547608"/>
                <a:gd name="connsiteY49" fmla="*/ 2844800 h 3565237"/>
                <a:gd name="connsiteX50" fmla="*/ 536554 w 3547608"/>
                <a:gd name="connsiteY50" fmla="*/ 2900219 h 3565237"/>
                <a:gd name="connsiteX51" fmla="*/ 499608 w 3547608"/>
                <a:gd name="connsiteY51" fmla="*/ 2946400 h 3565237"/>
                <a:gd name="connsiteX52" fmla="*/ 481136 w 3547608"/>
                <a:gd name="connsiteY52" fmla="*/ 2974109 h 3565237"/>
                <a:gd name="connsiteX53" fmla="*/ 416481 w 3547608"/>
                <a:gd name="connsiteY53" fmla="*/ 3020291 h 3565237"/>
                <a:gd name="connsiteX54" fmla="*/ 370299 w 3547608"/>
                <a:gd name="connsiteY54" fmla="*/ 3066473 h 3565237"/>
                <a:gd name="connsiteX55" fmla="*/ 351827 w 3547608"/>
                <a:gd name="connsiteY55" fmla="*/ 3094182 h 3565237"/>
                <a:gd name="connsiteX56" fmla="*/ 296408 w 3547608"/>
                <a:gd name="connsiteY56" fmla="*/ 3140364 h 3565237"/>
                <a:gd name="connsiteX57" fmla="*/ 240990 w 3547608"/>
                <a:gd name="connsiteY57" fmla="*/ 3177309 h 3565237"/>
                <a:gd name="connsiteX58" fmla="*/ 213281 w 3547608"/>
                <a:gd name="connsiteY58" fmla="*/ 3195782 h 3565237"/>
                <a:gd name="connsiteX59" fmla="*/ 185572 w 3547608"/>
                <a:gd name="connsiteY59" fmla="*/ 3205019 h 3565237"/>
                <a:gd name="connsiteX60" fmla="*/ 120918 w 3547608"/>
                <a:gd name="connsiteY60" fmla="*/ 3251200 h 3565237"/>
                <a:gd name="connsiteX61" fmla="*/ 93208 w 3547608"/>
                <a:gd name="connsiteY61" fmla="*/ 3260437 h 3565237"/>
                <a:gd name="connsiteX62" fmla="*/ 56263 w 3547608"/>
                <a:gd name="connsiteY62" fmla="*/ 3288146 h 3565237"/>
                <a:gd name="connsiteX63" fmla="*/ 28554 w 3547608"/>
                <a:gd name="connsiteY63" fmla="*/ 3306619 h 3565237"/>
                <a:gd name="connsiteX64" fmla="*/ 19318 w 3547608"/>
                <a:gd name="connsiteY64" fmla="*/ 3352800 h 3565237"/>
                <a:gd name="connsiteX65" fmla="*/ 845 w 3547608"/>
                <a:gd name="connsiteY65" fmla="*/ 3380509 h 3565237"/>
                <a:gd name="connsiteX66" fmla="*/ 10081 w 3547608"/>
                <a:gd name="connsiteY66" fmla="*/ 3454400 h 3565237"/>
                <a:gd name="connsiteX67" fmla="*/ 37790 w 3547608"/>
                <a:gd name="connsiteY67" fmla="*/ 3463637 h 3565237"/>
                <a:gd name="connsiteX68" fmla="*/ 148627 w 3547608"/>
                <a:gd name="connsiteY68" fmla="*/ 3454400 h 3565237"/>
                <a:gd name="connsiteX69" fmla="*/ 185572 w 3547608"/>
                <a:gd name="connsiteY69" fmla="*/ 3445164 h 3565237"/>
                <a:gd name="connsiteX70" fmla="*/ 240990 w 3547608"/>
                <a:gd name="connsiteY70" fmla="*/ 3426691 h 3565237"/>
                <a:gd name="connsiteX71" fmla="*/ 333354 w 3547608"/>
                <a:gd name="connsiteY71" fmla="*/ 3398982 h 3565237"/>
                <a:gd name="connsiteX72" fmla="*/ 361063 w 3547608"/>
                <a:gd name="connsiteY72" fmla="*/ 3389746 h 3565237"/>
                <a:gd name="connsiteX73" fmla="*/ 388772 w 3547608"/>
                <a:gd name="connsiteY73" fmla="*/ 3380509 h 3565237"/>
                <a:gd name="connsiteX74" fmla="*/ 416481 w 3547608"/>
                <a:gd name="connsiteY74" fmla="*/ 3389746 h 3565237"/>
                <a:gd name="connsiteX75" fmla="*/ 398008 w 3547608"/>
                <a:gd name="connsiteY75" fmla="*/ 3519055 h 3565237"/>
                <a:gd name="connsiteX76" fmla="*/ 407245 w 3547608"/>
                <a:gd name="connsiteY76" fmla="*/ 3546764 h 3565237"/>
                <a:gd name="connsiteX77" fmla="*/ 462663 w 3547608"/>
                <a:gd name="connsiteY77" fmla="*/ 3565237 h 3565237"/>
                <a:gd name="connsiteX78" fmla="*/ 564263 w 3547608"/>
                <a:gd name="connsiteY78" fmla="*/ 3556000 h 3565237"/>
                <a:gd name="connsiteX79" fmla="*/ 591972 w 3547608"/>
                <a:gd name="connsiteY79" fmla="*/ 3546764 h 3565237"/>
                <a:gd name="connsiteX80" fmla="*/ 601208 w 3547608"/>
                <a:gd name="connsiteY80" fmla="*/ 3509819 h 3565237"/>
                <a:gd name="connsiteX81" fmla="*/ 610445 w 3547608"/>
                <a:gd name="connsiteY81" fmla="*/ 3297382 h 3565237"/>
                <a:gd name="connsiteX82" fmla="*/ 619681 w 3547608"/>
                <a:gd name="connsiteY82" fmla="*/ 3269673 h 3565237"/>
                <a:gd name="connsiteX83" fmla="*/ 638154 w 3547608"/>
                <a:gd name="connsiteY83" fmla="*/ 3177309 h 3565237"/>
                <a:gd name="connsiteX84" fmla="*/ 647390 w 3547608"/>
                <a:gd name="connsiteY84" fmla="*/ 3149600 h 3565237"/>
                <a:gd name="connsiteX85" fmla="*/ 665863 w 3547608"/>
                <a:gd name="connsiteY85" fmla="*/ 3121891 h 3565237"/>
                <a:gd name="connsiteX86" fmla="*/ 684336 w 3547608"/>
                <a:gd name="connsiteY86" fmla="*/ 3066473 h 3565237"/>
                <a:gd name="connsiteX87" fmla="*/ 702808 w 3547608"/>
                <a:gd name="connsiteY87" fmla="*/ 3038764 h 3565237"/>
                <a:gd name="connsiteX88" fmla="*/ 730518 w 3547608"/>
                <a:gd name="connsiteY88" fmla="*/ 2983346 h 3565237"/>
                <a:gd name="connsiteX89" fmla="*/ 785936 w 3547608"/>
                <a:gd name="connsiteY89" fmla="*/ 2872509 h 3565237"/>
                <a:gd name="connsiteX90" fmla="*/ 804408 w 3547608"/>
                <a:gd name="connsiteY90" fmla="*/ 2844800 h 3565237"/>
                <a:gd name="connsiteX91" fmla="*/ 841354 w 3547608"/>
                <a:gd name="connsiteY91" fmla="*/ 2817091 h 3565237"/>
                <a:gd name="connsiteX92" fmla="*/ 859827 w 3547608"/>
                <a:gd name="connsiteY92" fmla="*/ 2789382 h 3565237"/>
                <a:gd name="connsiteX93" fmla="*/ 924481 w 3547608"/>
                <a:gd name="connsiteY93" fmla="*/ 2752437 h 3565237"/>
                <a:gd name="connsiteX94" fmla="*/ 979899 w 3547608"/>
                <a:gd name="connsiteY94" fmla="*/ 2706255 h 3565237"/>
                <a:gd name="connsiteX95" fmla="*/ 1127681 w 3547608"/>
                <a:gd name="connsiteY95" fmla="*/ 2632364 h 3565237"/>
                <a:gd name="connsiteX96" fmla="*/ 1146154 w 3547608"/>
                <a:gd name="connsiteY96" fmla="*/ 2604655 h 3565237"/>
                <a:gd name="connsiteX97" fmla="*/ 1256990 w 3547608"/>
                <a:gd name="connsiteY97" fmla="*/ 2558473 h 3565237"/>
                <a:gd name="connsiteX98" fmla="*/ 1293936 w 3547608"/>
                <a:gd name="connsiteY98" fmla="*/ 2540000 h 3565237"/>
                <a:gd name="connsiteX99" fmla="*/ 1469427 w 3547608"/>
                <a:gd name="connsiteY99" fmla="*/ 2558473 h 3565237"/>
                <a:gd name="connsiteX100" fmla="*/ 1524845 w 3547608"/>
                <a:gd name="connsiteY100" fmla="*/ 2567709 h 3565237"/>
                <a:gd name="connsiteX101" fmla="*/ 1543318 w 3547608"/>
                <a:gd name="connsiteY101" fmla="*/ 2595419 h 3565237"/>
                <a:gd name="connsiteX102" fmla="*/ 1571027 w 3547608"/>
                <a:gd name="connsiteY102" fmla="*/ 2604655 h 3565237"/>
                <a:gd name="connsiteX103" fmla="*/ 1598736 w 3547608"/>
                <a:gd name="connsiteY103" fmla="*/ 2623128 h 3565237"/>
                <a:gd name="connsiteX104" fmla="*/ 1644918 w 3547608"/>
                <a:gd name="connsiteY104" fmla="*/ 2678546 h 3565237"/>
                <a:gd name="connsiteX105" fmla="*/ 1672627 w 3547608"/>
                <a:gd name="connsiteY105" fmla="*/ 2697019 h 3565237"/>
                <a:gd name="connsiteX106" fmla="*/ 1700336 w 3547608"/>
                <a:gd name="connsiteY106" fmla="*/ 2724728 h 3565237"/>
                <a:gd name="connsiteX107" fmla="*/ 1728045 w 3547608"/>
                <a:gd name="connsiteY107" fmla="*/ 2743200 h 3565237"/>
                <a:gd name="connsiteX108" fmla="*/ 1811172 w 3547608"/>
                <a:gd name="connsiteY108" fmla="*/ 2817091 h 3565237"/>
                <a:gd name="connsiteX109" fmla="*/ 1829645 w 3547608"/>
                <a:gd name="connsiteY109" fmla="*/ 2844800 h 3565237"/>
                <a:gd name="connsiteX110" fmla="*/ 1885063 w 3547608"/>
                <a:gd name="connsiteY110" fmla="*/ 2890982 h 3565237"/>
                <a:gd name="connsiteX111" fmla="*/ 1903536 w 3547608"/>
                <a:gd name="connsiteY111" fmla="*/ 2918691 h 3565237"/>
                <a:gd name="connsiteX112" fmla="*/ 1958954 w 3547608"/>
                <a:gd name="connsiteY112" fmla="*/ 2974109 h 3565237"/>
                <a:gd name="connsiteX113" fmla="*/ 1986663 w 3547608"/>
                <a:gd name="connsiteY113" fmla="*/ 3001819 h 3565237"/>
                <a:gd name="connsiteX114" fmla="*/ 2014372 w 3547608"/>
                <a:gd name="connsiteY114" fmla="*/ 3029528 h 3565237"/>
                <a:gd name="connsiteX115" fmla="*/ 2060554 w 3547608"/>
                <a:gd name="connsiteY115" fmla="*/ 3075709 h 3565237"/>
                <a:gd name="connsiteX116" fmla="*/ 2152918 w 3547608"/>
                <a:gd name="connsiteY116" fmla="*/ 3214255 h 3565237"/>
                <a:gd name="connsiteX117" fmla="*/ 2171390 w 3547608"/>
                <a:gd name="connsiteY117" fmla="*/ 3241964 h 3565237"/>
                <a:gd name="connsiteX118" fmla="*/ 2189863 w 3547608"/>
                <a:gd name="connsiteY118" fmla="*/ 3269673 h 3565237"/>
                <a:gd name="connsiteX119" fmla="*/ 2226808 w 3547608"/>
                <a:gd name="connsiteY119" fmla="*/ 3315855 h 3565237"/>
                <a:gd name="connsiteX120" fmla="*/ 2272990 w 3547608"/>
                <a:gd name="connsiteY120" fmla="*/ 3362037 h 3565237"/>
                <a:gd name="connsiteX121" fmla="*/ 2328408 w 3547608"/>
                <a:gd name="connsiteY121" fmla="*/ 3380509 h 3565237"/>
                <a:gd name="connsiteX122" fmla="*/ 2393063 w 3547608"/>
                <a:gd name="connsiteY122" fmla="*/ 3371273 h 3565237"/>
                <a:gd name="connsiteX123" fmla="*/ 2448481 w 3547608"/>
                <a:gd name="connsiteY123" fmla="*/ 3334328 h 3565237"/>
                <a:gd name="connsiteX124" fmla="*/ 2476190 w 3547608"/>
                <a:gd name="connsiteY124" fmla="*/ 3315855 h 3565237"/>
                <a:gd name="connsiteX125" fmla="*/ 2540845 w 3547608"/>
                <a:gd name="connsiteY125" fmla="*/ 3297382 h 3565237"/>
                <a:gd name="connsiteX126" fmla="*/ 2568554 w 3547608"/>
                <a:gd name="connsiteY126" fmla="*/ 3288146 h 3565237"/>
                <a:gd name="connsiteX127" fmla="*/ 2605499 w 3547608"/>
                <a:gd name="connsiteY127" fmla="*/ 3232728 h 3565237"/>
                <a:gd name="connsiteX128" fmla="*/ 2623972 w 3547608"/>
                <a:gd name="connsiteY128" fmla="*/ 3177309 h 3565237"/>
                <a:gd name="connsiteX129" fmla="*/ 2633208 w 3547608"/>
                <a:gd name="connsiteY129" fmla="*/ 3112655 h 3565237"/>
                <a:gd name="connsiteX130" fmla="*/ 2642445 w 3547608"/>
                <a:gd name="connsiteY130" fmla="*/ 3075709 h 3565237"/>
                <a:gd name="connsiteX131" fmla="*/ 2670154 w 3547608"/>
                <a:gd name="connsiteY131" fmla="*/ 2854037 h 3565237"/>
                <a:gd name="connsiteX132" fmla="*/ 2679390 w 3547608"/>
                <a:gd name="connsiteY132" fmla="*/ 2826328 h 3565237"/>
                <a:gd name="connsiteX133" fmla="*/ 2707099 w 3547608"/>
                <a:gd name="connsiteY133" fmla="*/ 2798619 h 3565237"/>
                <a:gd name="connsiteX134" fmla="*/ 2734808 w 3547608"/>
                <a:gd name="connsiteY134" fmla="*/ 2743200 h 3565237"/>
                <a:gd name="connsiteX135" fmla="*/ 2744045 w 3547608"/>
                <a:gd name="connsiteY135" fmla="*/ 2715491 h 3565237"/>
                <a:gd name="connsiteX136" fmla="*/ 2780990 w 3547608"/>
                <a:gd name="connsiteY136" fmla="*/ 2660073 h 3565237"/>
                <a:gd name="connsiteX137" fmla="*/ 2808699 w 3547608"/>
                <a:gd name="connsiteY137" fmla="*/ 2576946 h 3565237"/>
                <a:gd name="connsiteX138" fmla="*/ 2817936 w 3547608"/>
                <a:gd name="connsiteY138" fmla="*/ 2549237 h 3565237"/>
                <a:gd name="connsiteX139" fmla="*/ 2827172 w 3547608"/>
                <a:gd name="connsiteY139" fmla="*/ 2512291 h 3565237"/>
                <a:gd name="connsiteX140" fmla="*/ 2845645 w 3547608"/>
                <a:gd name="connsiteY140" fmla="*/ 2484582 h 3565237"/>
                <a:gd name="connsiteX141" fmla="*/ 2873354 w 3547608"/>
                <a:gd name="connsiteY141" fmla="*/ 2429164 h 3565237"/>
                <a:gd name="connsiteX142" fmla="*/ 2891827 w 3547608"/>
                <a:gd name="connsiteY142" fmla="*/ 2373746 h 3565237"/>
                <a:gd name="connsiteX143" fmla="*/ 2901063 w 3547608"/>
                <a:gd name="connsiteY143" fmla="*/ 2346037 h 3565237"/>
                <a:gd name="connsiteX144" fmla="*/ 2947245 w 3547608"/>
                <a:gd name="connsiteY144" fmla="*/ 2272146 h 3565237"/>
                <a:gd name="connsiteX145" fmla="*/ 2956481 w 3547608"/>
                <a:gd name="connsiteY145" fmla="*/ 2244437 h 3565237"/>
                <a:gd name="connsiteX146" fmla="*/ 2974954 w 3547608"/>
                <a:gd name="connsiteY146" fmla="*/ 2198255 h 3565237"/>
                <a:gd name="connsiteX147" fmla="*/ 2984190 w 3547608"/>
                <a:gd name="connsiteY147" fmla="*/ 2161309 h 3565237"/>
                <a:gd name="connsiteX148" fmla="*/ 2993427 w 3547608"/>
                <a:gd name="connsiteY148" fmla="*/ 2133600 h 3565237"/>
                <a:gd name="connsiteX149" fmla="*/ 3021136 w 3547608"/>
                <a:gd name="connsiteY149" fmla="*/ 2004291 h 3565237"/>
                <a:gd name="connsiteX150" fmla="*/ 3030372 w 3547608"/>
                <a:gd name="connsiteY150" fmla="*/ 1976582 h 3565237"/>
                <a:gd name="connsiteX151" fmla="*/ 3058081 w 3547608"/>
                <a:gd name="connsiteY151" fmla="*/ 1948873 h 3565237"/>
                <a:gd name="connsiteX152" fmla="*/ 3076554 w 3547608"/>
                <a:gd name="connsiteY152" fmla="*/ 1902691 h 3565237"/>
                <a:gd name="connsiteX153" fmla="*/ 3095027 w 3547608"/>
                <a:gd name="connsiteY153" fmla="*/ 1874982 h 3565237"/>
                <a:gd name="connsiteX154" fmla="*/ 3104263 w 3547608"/>
                <a:gd name="connsiteY154" fmla="*/ 1828800 h 3565237"/>
                <a:gd name="connsiteX155" fmla="*/ 3122736 w 3547608"/>
                <a:gd name="connsiteY155" fmla="*/ 1625600 h 3565237"/>
                <a:gd name="connsiteX156" fmla="*/ 3131972 w 3547608"/>
                <a:gd name="connsiteY156" fmla="*/ 1597891 h 3565237"/>
                <a:gd name="connsiteX157" fmla="*/ 3150445 w 3547608"/>
                <a:gd name="connsiteY157" fmla="*/ 1570182 h 3565237"/>
                <a:gd name="connsiteX158" fmla="*/ 3159681 w 3547608"/>
                <a:gd name="connsiteY158" fmla="*/ 1542473 h 3565237"/>
                <a:gd name="connsiteX159" fmla="*/ 3205863 w 3547608"/>
                <a:gd name="connsiteY159" fmla="*/ 1487055 h 3565237"/>
                <a:gd name="connsiteX160" fmla="*/ 3233572 w 3547608"/>
                <a:gd name="connsiteY160" fmla="*/ 1468582 h 3565237"/>
                <a:gd name="connsiteX161" fmla="*/ 3252045 w 3547608"/>
                <a:gd name="connsiteY161" fmla="*/ 1440873 h 3565237"/>
                <a:gd name="connsiteX162" fmla="*/ 3270518 w 3547608"/>
                <a:gd name="connsiteY162" fmla="*/ 1403928 h 3565237"/>
                <a:gd name="connsiteX163" fmla="*/ 3298227 w 3547608"/>
                <a:gd name="connsiteY163" fmla="*/ 1385455 h 3565237"/>
                <a:gd name="connsiteX164" fmla="*/ 3344408 w 3547608"/>
                <a:gd name="connsiteY164" fmla="*/ 1330037 h 3565237"/>
                <a:gd name="connsiteX165" fmla="*/ 3381354 w 3547608"/>
                <a:gd name="connsiteY165" fmla="*/ 1320800 h 3565237"/>
                <a:gd name="connsiteX166" fmla="*/ 3418299 w 3547608"/>
                <a:gd name="connsiteY166" fmla="*/ 1293091 h 3565237"/>
                <a:gd name="connsiteX167" fmla="*/ 3446008 w 3547608"/>
                <a:gd name="connsiteY167" fmla="*/ 1283855 h 3565237"/>
                <a:gd name="connsiteX168" fmla="*/ 3547608 w 3547608"/>
                <a:gd name="connsiteY168" fmla="*/ 1265382 h 3565237"/>
                <a:gd name="connsiteX169" fmla="*/ 3538372 w 3547608"/>
                <a:gd name="connsiteY169" fmla="*/ 1136073 h 3565237"/>
                <a:gd name="connsiteX170" fmla="*/ 3519899 w 3547608"/>
                <a:gd name="connsiteY170" fmla="*/ 1080655 h 3565237"/>
                <a:gd name="connsiteX171" fmla="*/ 3492190 w 3547608"/>
                <a:gd name="connsiteY171" fmla="*/ 1062182 h 3565237"/>
                <a:gd name="connsiteX172" fmla="*/ 3482954 w 3547608"/>
                <a:gd name="connsiteY172" fmla="*/ 1034473 h 3565237"/>
                <a:gd name="connsiteX173" fmla="*/ 3473718 w 3547608"/>
                <a:gd name="connsiteY173" fmla="*/ 997528 h 3565237"/>
                <a:gd name="connsiteX174" fmla="*/ 3418299 w 3547608"/>
                <a:gd name="connsiteY174" fmla="*/ 969819 h 3565237"/>
                <a:gd name="connsiteX175" fmla="*/ 3335172 w 3547608"/>
                <a:gd name="connsiteY175" fmla="*/ 988291 h 3565237"/>
                <a:gd name="connsiteX176" fmla="*/ 3298227 w 3547608"/>
                <a:gd name="connsiteY176" fmla="*/ 1006764 h 3565237"/>
                <a:gd name="connsiteX177" fmla="*/ 3233572 w 3547608"/>
                <a:gd name="connsiteY177" fmla="*/ 1016000 h 3565237"/>
                <a:gd name="connsiteX178" fmla="*/ 3196627 w 3547608"/>
                <a:gd name="connsiteY178" fmla="*/ 1025237 h 3565237"/>
                <a:gd name="connsiteX179" fmla="*/ 3141208 w 3547608"/>
                <a:gd name="connsiteY179" fmla="*/ 1043709 h 3565237"/>
                <a:gd name="connsiteX180" fmla="*/ 3113499 w 3547608"/>
                <a:gd name="connsiteY180" fmla="*/ 1052946 h 3565237"/>
                <a:gd name="connsiteX181" fmla="*/ 3085790 w 3547608"/>
                <a:gd name="connsiteY181" fmla="*/ 1043709 h 3565237"/>
                <a:gd name="connsiteX182" fmla="*/ 3058081 w 3547608"/>
                <a:gd name="connsiteY182" fmla="*/ 979055 h 3565237"/>
                <a:gd name="connsiteX183" fmla="*/ 3039608 w 3547608"/>
                <a:gd name="connsiteY183" fmla="*/ 951346 h 3565237"/>
                <a:gd name="connsiteX184" fmla="*/ 3011899 w 3547608"/>
                <a:gd name="connsiteY184" fmla="*/ 895928 h 3565237"/>
                <a:gd name="connsiteX185" fmla="*/ 2993427 w 3547608"/>
                <a:gd name="connsiteY185" fmla="*/ 840509 h 3565237"/>
                <a:gd name="connsiteX186" fmla="*/ 2956481 w 3547608"/>
                <a:gd name="connsiteY186" fmla="*/ 775855 h 3565237"/>
                <a:gd name="connsiteX187" fmla="*/ 2928772 w 3547608"/>
                <a:gd name="connsiteY187" fmla="*/ 720437 h 3565237"/>
                <a:gd name="connsiteX188" fmla="*/ 2910299 w 3547608"/>
                <a:gd name="connsiteY188" fmla="*/ 665019 h 3565237"/>
                <a:gd name="connsiteX189" fmla="*/ 2891827 w 3547608"/>
                <a:gd name="connsiteY189" fmla="*/ 637309 h 3565237"/>
                <a:gd name="connsiteX190" fmla="*/ 2854881 w 3547608"/>
                <a:gd name="connsiteY190" fmla="*/ 554182 h 3565237"/>
                <a:gd name="connsiteX191" fmla="*/ 2808699 w 3547608"/>
                <a:gd name="connsiteY191" fmla="*/ 471055 h 3565237"/>
                <a:gd name="connsiteX192" fmla="*/ 2790227 w 3547608"/>
                <a:gd name="connsiteY192" fmla="*/ 443346 h 3565237"/>
                <a:gd name="connsiteX193" fmla="*/ 2771754 w 3547608"/>
                <a:gd name="connsiteY193" fmla="*/ 415637 h 3565237"/>
                <a:gd name="connsiteX194" fmla="*/ 2762518 w 3547608"/>
                <a:gd name="connsiteY194" fmla="*/ 378691 h 3565237"/>
                <a:gd name="connsiteX195" fmla="*/ 2744045 w 3547608"/>
                <a:gd name="connsiteY195" fmla="*/ 267855 h 3565237"/>
                <a:gd name="connsiteX196" fmla="*/ 2725572 w 3547608"/>
                <a:gd name="connsiteY196" fmla="*/ 212437 h 3565237"/>
                <a:gd name="connsiteX197" fmla="*/ 2716336 w 3547608"/>
                <a:gd name="connsiteY197" fmla="*/ 184728 h 3565237"/>
                <a:gd name="connsiteX198" fmla="*/ 2660918 w 3547608"/>
                <a:gd name="connsiteY198" fmla="*/ 166255 h 3565237"/>
                <a:gd name="connsiteX199" fmla="*/ 2633208 w 3547608"/>
                <a:gd name="connsiteY199" fmla="*/ 157019 h 3565237"/>
                <a:gd name="connsiteX200" fmla="*/ 2577790 w 3547608"/>
                <a:gd name="connsiteY200" fmla="*/ 120073 h 3565237"/>
                <a:gd name="connsiteX201" fmla="*/ 2550081 w 3547608"/>
                <a:gd name="connsiteY201" fmla="*/ 101600 h 3565237"/>
                <a:gd name="connsiteX202" fmla="*/ 2522372 w 3547608"/>
                <a:gd name="connsiteY202" fmla="*/ 92364 h 3565237"/>
                <a:gd name="connsiteX203" fmla="*/ 2494663 w 3547608"/>
                <a:gd name="connsiteY203" fmla="*/ 73891 h 3565237"/>
                <a:gd name="connsiteX204" fmla="*/ 2476190 w 3547608"/>
                <a:gd name="connsiteY204" fmla="*/ 46182 h 3565237"/>
                <a:gd name="connsiteX205" fmla="*/ 2393063 w 3547608"/>
                <a:gd name="connsiteY205" fmla="*/ 0 h 3565237"/>
                <a:gd name="connsiteX206" fmla="*/ 2300699 w 3547608"/>
                <a:gd name="connsiteY206" fmla="*/ 9237 h 3565237"/>
                <a:gd name="connsiteX207" fmla="*/ 2226808 w 3547608"/>
                <a:gd name="connsiteY207" fmla="*/ 27709 h 3565237"/>
                <a:gd name="connsiteX208" fmla="*/ 2208336 w 3547608"/>
                <a:gd name="connsiteY208" fmla="*/ 55419 h 3565237"/>
                <a:gd name="connsiteX209" fmla="*/ 2171390 w 3547608"/>
                <a:gd name="connsiteY209" fmla="*/ 64655 h 3565237"/>
                <a:gd name="connsiteX210" fmla="*/ 2115972 w 3547608"/>
                <a:gd name="connsiteY210" fmla="*/ 83128 h 3565237"/>
                <a:gd name="connsiteX211" fmla="*/ 2088263 w 3547608"/>
                <a:gd name="connsiteY211" fmla="*/ 92364 h 3565237"/>
                <a:gd name="connsiteX212" fmla="*/ 2060554 w 3547608"/>
                <a:gd name="connsiteY212" fmla="*/ 110837 h 3565237"/>
                <a:gd name="connsiteX213" fmla="*/ 2032845 w 3547608"/>
                <a:gd name="connsiteY213" fmla="*/ 120073 h 3565237"/>
                <a:gd name="connsiteX214" fmla="*/ 2023608 w 3547608"/>
                <a:gd name="connsiteY214" fmla="*/ 147782 h 3565237"/>
                <a:gd name="connsiteX215" fmla="*/ 2005136 w 3547608"/>
                <a:gd name="connsiteY215" fmla="*/ 175491 h 3565237"/>
                <a:gd name="connsiteX216" fmla="*/ 1922008 w 3547608"/>
                <a:gd name="connsiteY216" fmla="*/ 221673 h 3565237"/>
                <a:gd name="connsiteX217" fmla="*/ 1875827 w 3547608"/>
                <a:gd name="connsiteY217" fmla="*/ 230909 h 3565237"/>
                <a:gd name="connsiteX218" fmla="*/ 1848118 w 3547608"/>
                <a:gd name="connsiteY218" fmla="*/ 240146 h 3565237"/>
                <a:gd name="connsiteX219" fmla="*/ 1774227 w 3547608"/>
                <a:gd name="connsiteY219" fmla="*/ 249382 h 3565237"/>
                <a:gd name="connsiteX220" fmla="*/ 1718808 w 3547608"/>
                <a:gd name="connsiteY220" fmla="*/ 267855 h 3565237"/>
                <a:gd name="connsiteX221" fmla="*/ 1644918 w 3547608"/>
                <a:gd name="connsiteY221" fmla="*/ 286328 h 3565237"/>
                <a:gd name="connsiteX222" fmla="*/ 1561790 w 3547608"/>
                <a:gd name="connsiteY222" fmla="*/ 323273 h 3565237"/>
                <a:gd name="connsiteX223" fmla="*/ 1506372 w 3547608"/>
                <a:gd name="connsiteY223" fmla="*/ 341746 h 3565237"/>
                <a:gd name="connsiteX224" fmla="*/ 1478663 w 3547608"/>
                <a:gd name="connsiteY224" fmla="*/ 360219 h 3565237"/>
                <a:gd name="connsiteX225" fmla="*/ 1460190 w 3547608"/>
                <a:gd name="connsiteY225" fmla="*/ 397164 h 3565237"/>
                <a:gd name="connsiteX226" fmla="*/ 1432481 w 3547608"/>
                <a:gd name="connsiteY226" fmla="*/ 452582 h 3565237"/>
                <a:gd name="connsiteX227" fmla="*/ 1377063 w 3547608"/>
                <a:gd name="connsiteY227" fmla="*/ 489528 h 3565237"/>
                <a:gd name="connsiteX228" fmla="*/ 1293936 w 3547608"/>
                <a:gd name="connsiteY228" fmla="*/ 508000 h 3565237"/>
                <a:gd name="connsiteX229" fmla="*/ 1266227 w 3547608"/>
                <a:gd name="connsiteY229" fmla="*/ 526473 h 3565237"/>
                <a:gd name="connsiteX230" fmla="*/ 1229281 w 3547608"/>
                <a:gd name="connsiteY230" fmla="*/ 581891 h 3565237"/>
                <a:gd name="connsiteX231" fmla="*/ 1210808 w 3547608"/>
                <a:gd name="connsiteY231" fmla="*/ 637309 h 3565237"/>
                <a:gd name="connsiteX232" fmla="*/ 1183099 w 3547608"/>
                <a:gd name="connsiteY232" fmla="*/ 674255 h 3565237"/>
                <a:gd name="connsiteX233" fmla="*/ 1155390 w 3547608"/>
                <a:gd name="connsiteY233" fmla="*/ 701964 h 3565237"/>
                <a:gd name="connsiteX234" fmla="*/ 1081499 w 3547608"/>
                <a:gd name="connsiteY234" fmla="*/ 766619 h 3565237"/>
                <a:gd name="connsiteX235" fmla="*/ 1026081 w 3547608"/>
                <a:gd name="connsiteY235" fmla="*/ 785091 h 3565237"/>
                <a:gd name="connsiteX236" fmla="*/ 998372 w 3547608"/>
                <a:gd name="connsiteY236" fmla="*/ 794328 h 3565237"/>
                <a:gd name="connsiteX237" fmla="*/ 961427 w 3547608"/>
                <a:gd name="connsiteY237" fmla="*/ 858982 h 3565237"/>
                <a:gd name="connsiteX238" fmla="*/ 933718 w 3547608"/>
                <a:gd name="connsiteY238" fmla="*/ 877455 h 3565237"/>
                <a:gd name="connsiteX239" fmla="*/ 924481 w 3547608"/>
                <a:gd name="connsiteY239" fmla="*/ 905164 h 3565237"/>
                <a:gd name="connsiteX240" fmla="*/ 850590 w 3547608"/>
                <a:gd name="connsiteY240" fmla="*/ 923637 h 3565237"/>
                <a:gd name="connsiteX241" fmla="*/ 822881 w 3547608"/>
                <a:gd name="connsiteY241" fmla="*/ 932873 h 3565237"/>
                <a:gd name="connsiteX242" fmla="*/ 795172 w 3547608"/>
                <a:gd name="connsiteY242" fmla="*/ 1006764 h 3565237"/>
                <a:gd name="connsiteX243" fmla="*/ 758227 w 3547608"/>
                <a:gd name="connsiteY243" fmla="*/ 1117600 h 3565237"/>
                <a:gd name="connsiteX244" fmla="*/ 785936 w 3547608"/>
                <a:gd name="connsiteY244" fmla="*/ 1283855 h 3565237"/>
                <a:gd name="connsiteX245" fmla="*/ 813645 w 3547608"/>
                <a:gd name="connsiteY245" fmla="*/ 1293091 h 3565237"/>
                <a:gd name="connsiteX246" fmla="*/ 869063 w 3547608"/>
                <a:gd name="connsiteY246" fmla="*/ 1320800 h 3565237"/>
                <a:gd name="connsiteX247" fmla="*/ 896772 w 3547608"/>
                <a:gd name="connsiteY247" fmla="*/ 1339273 h 3565237"/>
                <a:gd name="connsiteX248" fmla="*/ 1044554 w 3547608"/>
                <a:gd name="connsiteY248" fmla="*/ 1348509 h 3565237"/>
                <a:gd name="connsiteX249" fmla="*/ 1072263 w 3547608"/>
                <a:gd name="connsiteY249" fmla="*/ 1403928 h 3565237"/>
                <a:gd name="connsiteX250" fmla="*/ 1099972 w 3547608"/>
                <a:gd name="connsiteY250" fmla="*/ 1422400 h 3565237"/>
                <a:gd name="connsiteX251" fmla="*/ 1183099 w 3547608"/>
                <a:gd name="connsiteY251" fmla="*/ 1431637 h 3565237"/>
                <a:gd name="connsiteX252" fmla="*/ 1201572 w 3547608"/>
                <a:gd name="connsiteY252" fmla="*/ 1459346 h 3565237"/>
                <a:gd name="connsiteX253" fmla="*/ 1247754 w 3547608"/>
                <a:gd name="connsiteY253" fmla="*/ 1468582 h 3565237"/>
                <a:gd name="connsiteX254" fmla="*/ 1275463 w 3547608"/>
                <a:gd name="connsiteY254" fmla="*/ 1477819 h 3565237"/>
                <a:gd name="connsiteX255" fmla="*/ 1284699 w 3547608"/>
                <a:gd name="connsiteY255" fmla="*/ 1505528 h 3565237"/>
                <a:gd name="connsiteX256" fmla="*/ 1293936 w 3547608"/>
                <a:gd name="connsiteY256" fmla="*/ 1542473 h 3565237"/>
                <a:gd name="connsiteX257" fmla="*/ 1330881 w 3547608"/>
                <a:gd name="connsiteY257" fmla="*/ 1597891 h 3565237"/>
                <a:gd name="connsiteX258" fmla="*/ 1340118 w 3547608"/>
                <a:gd name="connsiteY258" fmla="*/ 1625600 h 3565237"/>
                <a:gd name="connsiteX259" fmla="*/ 1358590 w 3547608"/>
                <a:gd name="connsiteY259" fmla="*/ 1653309 h 3565237"/>
                <a:gd name="connsiteX260" fmla="*/ 1395536 w 3547608"/>
                <a:gd name="connsiteY260" fmla="*/ 1736437 h 3565237"/>
                <a:gd name="connsiteX261" fmla="*/ 1450954 w 3547608"/>
                <a:gd name="connsiteY261" fmla="*/ 1764146 h 3565237"/>
                <a:gd name="connsiteX262" fmla="*/ 1515608 w 3547608"/>
                <a:gd name="connsiteY262" fmla="*/ 1791855 h 3565237"/>
                <a:gd name="connsiteX263" fmla="*/ 1515608 w 3547608"/>
                <a:gd name="connsiteY263" fmla="*/ 1884219 h 3565237"/>
                <a:gd name="connsiteX264" fmla="*/ 1506372 w 3547608"/>
                <a:gd name="connsiteY264" fmla="*/ 1911928 h 3565237"/>
                <a:gd name="connsiteX265" fmla="*/ 1478663 w 3547608"/>
                <a:gd name="connsiteY265" fmla="*/ 1939637 h 3565237"/>
                <a:gd name="connsiteX266" fmla="*/ 1460190 w 3547608"/>
                <a:gd name="connsiteY266" fmla="*/ 1967346 h 3565237"/>
                <a:gd name="connsiteX267" fmla="*/ 1423245 w 3547608"/>
                <a:gd name="connsiteY267" fmla="*/ 1976582 h 3565237"/>
                <a:gd name="connsiteX268" fmla="*/ 1340118 w 3547608"/>
                <a:gd name="connsiteY268" fmla="*/ 1995055 h 3565237"/>
                <a:gd name="connsiteX269" fmla="*/ 1312408 w 3547608"/>
                <a:gd name="connsiteY269" fmla="*/ 2004291 h 3565237"/>
                <a:gd name="connsiteX270" fmla="*/ 1229281 w 3547608"/>
                <a:gd name="connsiteY270" fmla="*/ 2022764 h 3565237"/>
                <a:gd name="connsiteX271" fmla="*/ 1118445 w 3547608"/>
                <a:gd name="connsiteY271" fmla="*/ 2050473 h 3565237"/>
                <a:gd name="connsiteX272" fmla="*/ 1053790 w 3547608"/>
                <a:gd name="connsiteY272" fmla="*/ 2032000 h 3565237"/>
                <a:gd name="connsiteX273" fmla="*/ 1035318 w 3547608"/>
                <a:gd name="connsiteY273" fmla="*/ 2004291 h 3565237"/>
                <a:gd name="connsiteX274" fmla="*/ 1026081 w 3547608"/>
                <a:gd name="connsiteY274" fmla="*/ 1995055 h 356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</a:cxnLst>
              <a:rect l="l" t="t" r="r" b="b"/>
              <a:pathLst>
                <a:path w="3547608" h="3565237">
                  <a:moveTo>
                    <a:pt x="915245" y="1653309"/>
                  </a:moveTo>
                  <a:cubicBezTo>
                    <a:pt x="890615" y="1659467"/>
                    <a:pt x="865214" y="1663106"/>
                    <a:pt x="841354" y="1671782"/>
                  </a:cubicBezTo>
                  <a:cubicBezTo>
                    <a:pt x="830922" y="1675576"/>
                    <a:pt x="824176" y="1686745"/>
                    <a:pt x="813645" y="1690255"/>
                  </a:cubicBezTo>
                  <a:cubicBezTo>
                    <a:pt x="717828" y="1722194"/>
                    <a:pt x="795292" y="1680974"/>
                    <a:pt x="721281" y="1708728"/>
                  </a:cubicBezTo>
                  <a:cubicBezTo>
                    <a:pt x="708389" y="1713562"/>
                    <a:pt x="697120" y="1722087"/>
                    <a:pt x="684336" y="1727200"/>
                  </a:cubicBezTo>
                  <a:cubicBezTo>
                    <a:pt x="684297" y="1727216"/>
                    <a:pt x="615082" y="1750284"/>
                    <a:pt x="601208" y="1754909"/>
                  </a:cubicBezTo>
                  <a:lnTo>
                    <a:pt x="573499" y="1764146"/>
                  </a:lnTo>
                  <a:cubicBezTo>
                    <a:pt x="567342" y="1776461"/>
                    <a:pt x="556273" y="1787379"/>
                    <a:pt x="555027" y="1801091"/>
                  </a:cubicBezTo>
                  <a:cubicBezTo>
                    <a:pt x="551995" y="1834447"/>
                    <a:pt x="563481" y="1863400"/>
                    <a:pt x="573499" y="1893455"/>
                  </a:cubicBezTo>
                  <a:cubicBezTo>
                    <a:pt x="567342" y="1902691"/>
                    <a:pt x="562133" y="1912636"/>
                    <a:pt x="555027" y="1921164"/>
                  </a:cubicBezTo>
                  <a:cubicBezTo>
                    <a:pt x="546665" y="1931199"/>
                    <a:pt x="534564" y="1938005"/>
                    <a:pt x="527318" y="1948873"/>
                  </a:cubicBezTo>
                  <a:cubicBezTo>
                    <a:pt x="521917" y="1956974"/>
                    <a:pt x="522809" y="1968071"/>
                    <a:pt x="518081" y="1976582"/>
                  </a:cubicBezTo>
                  <a:cubicBezTo>
                    <a:pt x="490461" y="2026298"/>
                    <a:pt x="487086" y="2026050"/>
                    <a:pt x="453427" y="2059709"/>
                  </a:cubicBezTo>
                  <a:cubicBezTo>
                    <a:pt x="437169" y="2108480"/>
                    <a:pt x="449590" y="2079319"/>
                    <a:pt x="407245" y="2142837"/>
                  </a:cubicBezTo>
                  <a:lnTo>
                    <a:pt x="388772" y="2170546"/>
                  </a:lnTo>
                  <a:cubicBezTo>
                    <a:pt x="369550" y="2247438"/>
                    <a:pt x="392956" y="2171414"/>
                    <a:pt x="361063" y="2235200"/>
                  </a:cubicBezTo>
                  <a:cubicBezTo>
                    <a:pt x="349908" y="2257511"/>
                    <a:pt x="355414" y="2272971"/>
                    <a:pt x="333354" y="2290619"/>
                  </a:cubicBezTo>
                  <a:cubicBezTo>
                    <a:pt x="325752" y="2296701"/>
                    <a:pt x="314881" y="2296776"/>
                    <a:pt x="305645" y="2299855"/>
                  </a:cubicBezTo>
                  <a:cubicBezTo>
                    <a:pt x="238126" y="2344868"/>
                    <a:pt x="309257" y="2289256"/>
                    <a:pt x="268699" y="2346037"/>
                  </a:cubicBezTo>
                  <a:cubicBezTo>
                    <a:pt x="258576" y="2360209"/>
                    <a:pt x="244069" y="2370667"/>
                    <a:pt x="231754" y="2382982"/>
                  </a:cubicBezTo>
                  <a:cubicBezTo>
                    <a:pt x="228675" y="2392218"/>
                    <a:pt x="222518" y="2400955"/>
                    <a:pt x="222518" y="2410691"/>
                  </a:cubicBezTo>
                  <a:cubicBezTo>
                    <a:pt x="222518" y="2460467"/>
                    <a:pt x="227923" y="2460362"/>
                    <a:pt x="250227" y="2493819"/>
                  </a:cubicBezTo>
                  <a:cubicBezTo>
                    <a:pt x="265620" y="2540001"/>
                    <a:pt x="250226" y="2518448"/>
                    <a:pt x="314881" y="2540000"/>
                  </a:cubicBezTo>
                  <a:lnTo>
                    <a:pt x="342590" y="2549237"/>
                  </a:lnTo>
                  <a:cubicBezTo>
                    <a:pt x="398034" y="2543076"/>
                    <a:pt x="429316" y="2541128"/>
                    <a:pt x="481136" y="2530764"/>
                  </a:cubicBezTo>
                  <a:cubicBezTo>
                    <a:pt x="510134" y="2524965"/>
                    <a:pt x="519378" y="2521096"/>
                    <a:pt x="545790" y="2512291"/>
                  </a:cubicBezTo>
                  <a:cubicBezTo>
                    <a:pt x="551948" y="2493818"/>
                    <a:pt x="556355" y="2474667"/>
                    <a:pt x="564263" y="2456873"/>
                  </a:cubicBezTo>
                  <a:cubicBezTo>
                    <a:pt x="581039" y="2419127"/>
                    <a:pt x="601208" y="2382982"/>
                    <a:pt x="619681" y="2346037"/>
                  </a:cubicBezTo>
                  <a:cubicBezTo>
                    <a:pt x="643072" y="2299255"/>
                    <a:pt x="640923" y="2297825"/>
                    <a:pt x="665863" y="2262909"/>
                  </a:cubicBezTo>
                  <a:cubicBezTo>
                    <a:pt x="674810" y="2250383"/>
                    <a:pt x="681746" y="2235819"/>
                    <a:pt x="693572" y="2225964"/>
                  </a:cubicBezTo>
                  <a:cubicBezTo>
                    <a:pt x="701051" y="2219731"/>
                    <a:pt x="712045" y="2219807"/>
                    <a:pt x="721281" y="2216728"/>
                  </a:cubicBezTo>
                  <a:cubicBezTo>
                    <a:pt x="746751" y="2191258"/>
                    <a:pt x="746695" y="2187691"/>
                    <a:pt x="776699" y="2170546"/>
                  </a:cubicBezTo>
                  <a:cubicBezTo>
                    <a:pt x="788654" y="2163715"/>
                    <a:pt x="802630" y="2160334"/>
                    <a:pt x="813645" y="2152073"/>
                  </a:cubicBezTo>
                  <a:cubicBezTo>
                    <a:pt x="827578" y="2141623"/>
                    <a:pt x="837483" y="2126596"/>
                    <a:pt x="850590" y="2115128"/>
                  </a:cubicBezTo>
                  <a:cubicBezTo>
                    <a:pt x="863558" y="2103781"/>
                    <a:pt x="934924" y="2053150"/>
                    <a:pt x="942954" y="2050473"/>
                  </a:cubicBezTo>
                  <a:lnTo>
                    <a:pt x="1026081" y="2022764"/>
                  </a:lnTo>
                  <a:cubicBezTo>
                    <a:pt x="1035317" y="2019685"/>
                    <a:pt x="1063466" y="2012453"/>
                    <a:pt x="1053790" y="2013528"/>
                  </a:cubicBezTo>
                  <a:cubicBezTo>
                    <a:pt x="1002072" y="2019274"/>
                    <a:pt x="971529" y="2020238"/>
                    <a:pt x="924481" y="2032000"/>
                  </a:cubicBezTo>
                  <a:cubicBezTo>
                    <a:pt x="915036" y="2034361"/>
                    <a:pt x="906008" y="2038158"/>
                    <a:pt x="896772" y="2041237"/>
                  </a:cubicBezTo>
                  <a:cubicBezTo>
                    <a:pt x="889126" y="2209460"/>
                    <a:pt x="894835" y="2227707"/>
                    <a:pt x="869063" y="2373746"/>
                  </a:cubicBezTo>
                  <a:cubicBezTo>
                    <a:pt x="863210" y="2406912"/>
                    <a:pt x="841503" y="2428940"/>
                    <a:pt x="822881" y="2456873"/>
                  </a:cubicBezTo>
                  <a:lnTo>
                    <a:pt x="804408" y="2484582"/>
                  </a:lnTo>
                  <a:cubicBezTo>
                    <a:pt x="785186" y="2561475"/>
                    <a:pt x="808592" y="2485451"/>
                    <a:pt x="776699" y="2549237"/>
                  </a:cubicBezTo>
                  <a:cubicBezTo>
                    <a:pt x="772345" y="2557945"/>
                    <a:pt x="772191" y="2568435"/>
                    <a:pt x="767463" y="2576946"/>
                  </a:cubicBezTo>
                  <a:cubicBezTo>
                    <a:pt x="756681" y="2596354"/>
                    <a:pt x="740447" y="2612507"/>
                    <a:pt x="730518" y="2632364"/>
                  </a:cubicBezTo>
                  <a:cubicBezTo>
                    <a:pt x="706203" y="2680992"/>
                    <a:pt x="721781" y="2659573"/>
                    <a:pt x="684336" y="2697019"/>
                  </a:cubicBezTo>
                  <a:cubicBezTo>
                    <a:pt x="655494" y="2783537"/>
                    <a:pt x="702743" y="2655568"/>
                    <a:pt x="647390" y="2752437"/>
                  </a:cubicBezTo>
                  <a:cubicBezTo>
                    <a:pt x="641092" y="2763458"/>
                    <a:pt x="644452" y="2778361"/>
                    <a:pt x="638154" y="2789382"/>
                  </a:cubicBezTo>
                  <a:cubicBezTo>
                    <a:pt x="631673" y="2800723"/>
                    <a:pt x="618807" y="2807056"/>
                    <a:pt x="610445" y="2817091"/>
                  </a:cubicBezTo>
                  <a:cubicBezTo>
                    <a:pt x="603338" y="2825619"/>
                    <a:pt x="599347" y="2836503"/>
                    <a:pt x="591972" y="2844800"/>
                  </a:cubicBezTo>
                  <a:cubicBezTo>
                    <a:pt x="574616" y="2864326"/>
                    <a:pt x="536554" y="2900219"/>
                    <a:pt x="536554" y="2900219"/>
                  </a:cubicBezTo>
                  <a:cubicBezTo>
                    <a:pt x="518573" y="2954164"/>
                    <a:pt x="541388" y="2904621"/>
                    <a:pt x="499608" y="2946400"/>
                  </a:cubicBezTo>
                  <a:cubicBezTo>
                    <a:pt x="491759" y="2954249"/>
                    <a:pt x="488985" y="2966260"/>
                    <a:pt x="481136" y="2974109"/>
                  </a:cubicBezTo>
                  <a:cubicBezTo>
                    <a:pt x="469676" y="2985570"/>
                    <a:pt x="432218" y="3009800"/>
                    <a:pt x="416481" y="3020291"/>
                  </a:cubicBezTo>
                  <a:cubicBezTo>
                    <a:pt x="367217" y="3094186"/>
                    <a:pt x="431878" y="3004893"/>
                    <a:pt x="370299" y="3066473"/>
                  </a:cubicBezTo>
                  <a:cubicBezTo>
                    <a:pt x="362450" y="3074322"/>
                    <a:pt x="358933" y="3085654"/>
                    <a:pt x="351827" y="3094182"/>
                  </a:cubicBezTo>
                  <a:cubicBezTo>
                    <a:pt x="315032" y="3138337"/>
                    <a:pt x="336037" y="3107340"/>
                    <a:pt x="296408" y="3140364"/>
                  </a:cubicBezTo>
                  <a:cubicBezTo>
                    <a:pt x="250283" y="3178801"/>
                    <a:pt x="289686" y="3161078"/>
                    <a:pt x="240990" y="3177309"/>
                  </a:cubicBezTo>
                  <a:cubicBezTo>
                    <a:pt x="231754" y="3183467"/>
                    <a:pt x="223210" y="3190817"/>
                    <a:pt x="213281" y="3195782"/>
                  </a:cubicBezTo>
                  <a:cubicBezTo>
                    <a:pt x="204573" y="3200136"/>
                    <a:pt x="194025" y="3200188"/>
                    <a:pt x="185572" y="3205019"/>
                  </a:cubicBezTo>
                  <a:cubicBezTo>
                    <a:pt x="156276" y="3221760"/>
                    <a:pt x="149516" y="3236901"/>
                    <a:pt x="120918" y="3251200"/>
                  </a:cubicBezTo>
                  <a:cubicBezTo>
                    <a:pt x="112210" y="3255554"/>
                    <a:pt x="102445" y="3257358"/>
                    <a:pt x="93208" y="3260437"/>
                  </a:cubicBezTo>
                  <a:cubicBezTo>
                    <a:pt x="80893" y="3269673"/>
                    <a:pt x="68789" y="3279198"/>
                    <a:pt x="56263" y="3288146"/>
                  </a:cubicBezTo>
                  <a:cubicBezTo>
                    <a:pt x="47230" y="3294598"/>
                    <a:pt x="34061" y="3296981"/>
                    <a:pt x="28554" y="3306619"/>
                  </a:cubicBezTo>
                  <a:cubicBezTo>
                    <a:pt x="20765" y="3320249"/>
                    <a:pt x="24830" y="3338101"/>
                    <a:pt x="19318" y="3352800"/>
                  </a:cubicBezTo>
                  <a:cubicBezTo>
                    <a:pt x="15420" y="3363194"/>
                    <a:pt x="7003" y="3371273"/>
                    <a:pt x="845" y="3380509"/>
                  </a:cubicBezTo>
                  <a:cubicBezTo>
                    <a:pt x="3924" y="3405139"/>
                    <a:pt x="0" y="3431717"/>
                    <a:pt x="10081" y="3454400"/>
                  </a:cubicBezTo>
                  <a:cubicBezTo>
                    <a:pt x="14035" y="3463297"/>
                    <a:pt x="28054" y="3463637"/>
                    <a:pt x="37790" y="3463637"/>
                  </a:cubicBezTo>
                  <a:cubicBezTo>
                    <a:pt x="74864" y="3463637"/>
                    <a:pt x="111681" y="3457479"/>
                    <a:pt x="148627" y="3454400"/>
                  </a:cubicBezTo>
                  <a:cubicBezTo>
                    <a:pt x="160942" y="3451321"/>
                    <a:pt x="173413" y="3448812"/>
                    <a:pt x="185572" y="3445164"/>
                  </a:cubicBezTo>
                  <a:cubicBezTo>
                    <a:pt x="204223" y="3439569"/>
                    <a:pt x="222099" y="3431413"/>
                    <a:pt x="240990" y="3426691"/>
                  </a:cubicBezTo>
                  <a:cubicBezTo>
                    <a:pt x="296830" y="3412732"/>
                    <a:pt x="265888" y="3421471"/>
                    <a:pt x="333354" y="3398982"/>
                  </a:cubicBezTo>
                  <a:lnTo>
                    <a:pt x="361063" y="3389746"/>
                  </a:lnTo>
                  <a:lnTo>
                    <a:pt x="388772" y="3380509"/>
                  </a:lnTo>
                  <a:cubicBezTo>
                    <a:pt x="398008" y="3383588"/>
                    <a:pt x="414880" y="3380142"/>
                    <a:pt x="416481" y="3389746"/>
                  </a:cubicBezTo>
                  <a:cubicBezTo>
                    <a:pt x="425475" y="3443711"/>
                    <a:pt x="412528" y="3475499"/>
                    <a:pt x="398008" y="3519055"/>
                  </a:cubicBezTo>
                  <a:cubicBezTo>
                    <a:pt x="401087" y="3528291"/>
                    <a:pt x="399322" y="3541105"/>
                    <a:pt x="407245" y="3546764"/>
                  </a:cubicBezTo>
                  <a:cubicBezTo>
                    <a:pt x="423090" y="3558082"/>
                    <a:pt x="462663" y="3565237"/>
                    <a:pt x="462663" y="3565237"/>
                  </a:cubicBezTo>
                  <a:cubicBezTo>
                    <a:pt x="496530" y="3562158"/>
                    <a:pt x="530598" y="3560809"/>
                    <a:pt x="564263" y="3556000"/>
                  </a:cubicBezTo>
                  <a:cubicBezTo>
                    <a:pt x="573901" y="3554623"/>
                    <a:pt x="585890" y="3554366"/>
                    <a:pt x="591972" y="3546764"/>
                  </a:cubicBezTo>
                  <a:cubicBezTo>
                    <a:pt x="599902" y="3536852"/>
                    <a:pt x="598129" y="3522134"/>
                    <a:pt x="601208" y="3509819"/>
                  </a:cubicBezTo>
                  <a:cubicBezTo>
                    <a:pt x="604287" y="3439007"/>
                    <a:pt x="605009" y="3368052"/>
                    <a:pt x="610445" y="3297382"/>
                  </a:cubicBezTo>
                  <a:cubicBezTo>
                    <a:pt x="611192" y="3287675"/>
                    <a:pt x="617569" y="3279177"/>
                    <a:pt x="619681" y="3269673"/>
                  </a:cubicBezTo>
                  <a:cubicBezTo>
                    <a:pt x="637825" y="3188028"/>
                    <a:pt x="619753" y="3241714"/>
                    <a:pt x="638154" y="3177309"/>
                  </a:cubicBezTo>
                  <a:cubicBezTo>
                    <a:pt x="640829" y="3167948"/>
                    <a:pt x="643036" y="3158308"/>
                    <a:pt x="647390" y="3149600"/>
                  </a:cubicBezTo>
                  <a:cubicBezTo>
                    <a:pt x="652354" y="3139671"/>
                    <a:pt x="659705" y="3131127"/>
                    <a:pt x="665863" y="3121891"/>
                  </a:cubicBezTo>
                  <a:cubicBezTo>
                    <a:pt x="672021" y="3103418"/>
                    <a:pt x="673535" y="3082675"/>
                    <a:pt x="684336" y="3066473"/>
                  </a:cubicBezTo>
                  <a:cubicBezTo>
                    <a:pt x="690493" y="3057237"/>
                    <a:pt x="697844" y="3048693"/>
                    <a:pt x="702808" y="3038764"/>
                  </a:cubicBezTo>
                  <a:cubicBezTo>
                    <a:pt x="741044" y="2962292"/>
                    <a:pt x="677583" y="3062747"/>
                    <a:pt x="730518" y="2983346"/>
                  </a:cubicBezTo>
                  <a:cubicBezTo>
                    <a:pt x="756011" y="2906864"/>
                    <a:pt x="738188" y="2944131"/>
                    <a:pt x="785936" y="2872509"/>
                  </a:cubicBezTo>
                  <a:cubicBezTo>
                    <a:pt x="792093" y="2863273"/>
                    <a:pt x="795527" y="2851460"/>
                    <a:pt x="804408" y="2844800"/>
                  </a:cubicBezTo>
                  <a:cubicBezTo>
                    <a:pt x="816723" y="2835564"/>
                    <a:pt x="830469" y="2827976"/>
                    <a:pt x="841354" y="2817091"/>
                  </a:cubicBezTo>
                  <a:cubicBezTo>
                    <a:pt x="849203" y="2809242"/>
                    <a:pt x="851978" y="2797231"/>
                    <a:pt x="859827" y="2789382"/>
                  </a:cubicBezTo>
                  <a:cubicBezTo>
                    <a:pt x="887786" y="2761423"/>
                    <a:pt x="892777" y="2763005"/>
                    <a:pt x="924481" y="2752437"/>
                  </a:cubicBezTo>
                  <a:cubicBezTo>
                    <a:pt x="974758" y="2685400"/>
                    <a:pt x="927007" y="2734464"/>
                    <a:pt x="979899" y="2706255"/>
                  </a:cubicBezTo>
                  <a:cubicBezTo>
                    <a:pt x="1123196" y="2629830"/>
                    <a:pt x="1042862" y="2653568"/>
                    <a:pt x="1127681" y="2632364"/>
                  </a:cubicBezTo>
                  <a:cubicBezTo>
                    <a:pt x="1133839" y="2623128"/>
                    <a:pt x="1137726" y="2611879"/>
                    <a:pt x="1146154" y="2604655"/>
                  </a:cubicBezTo>
                  <a:cubicBezTo>
                    <a:pt x="1187837" y="2568927"/>
                    <a:pt x="1204687" y="2577492"/>
                    <a:pt x="1256990" y="2558473"/>
                  </a:cubicBezTo>
                  <a:cubicBezTo>
                    <a:pt x="1269930" y="2553767"/>
                    <a:pt x="1281621" y="2546158"/>
                    <a:pt x="1293936" y="2540000"/>
                  </a:cubicBezTo>
                  <a:lnTo>
                    <a:pt x="1469427" y="2558473"/>
                  </a:lnTo>
                  <a:cubicBezTo>
                    <a:pt x="1487990" y="2560948"/>
                    <a:pt x="1506372" y="2564630"/>
                    <a:pt x="1524845" y="2567709"/>
                  </a:cubicBezTo>
                  <a:cubicBezTo>
                    <a:pt x="1531003" y="2576946"/>
                    <a:pt x="1534650" y="2588484"/>
                    <a:pt x="1543318" y="2595419"/>
                  </a:cubicBezTo>
                  <a:cubicBezTo>
                    <a:pt x="1550920" y="2601501"/>
                    <a:pt x="1562319" y="2600301"/>
                    <a:pt x="1571027" y="2604655"/>
                  </a:cubicBezTo>
                  <a:cubicBezTo>
                    <a:pt x="1580956" y="2609619"/>
                    <a:pt x="1590208" y="2616021"/>
                    <a:pt x="1598736" y="2623128"/>
                  </a:cubicBezTo>
                  <a:cubicBezTo>
                    <a:pt x="1689523" y="2698784"/>
                    <a:pt x="1572264" y="2605892"/>
                    <a:pt x="1644918" y="2678546"/>
                  </a:cubicBezTo>
                  <a:cubicBezTo>
                    <a:pt x="1652767" y="2686395"/>
                    <a:pt x="1664099" y="2689912"/>
                    <a:pt x="1672627" y="2697019"/>
                  </a:cubicBezTo>
                  <a:cubicBezTo>
                    <a:pt x="1682662" y="2705381"/>
                    <a:pt x="1690301" y="2716366"/>
                    <a:pt x="1700336" y="2724728"/>
                  </a:cubicBezTo>
                  <a:cubicBezTo>
                    <a:pt x="1708864" y="2731834"/>
                    <a:pt x="1719748" y="2735825"/>
                    <a:pt x="1728045" y="2743200"/>
                  </a:cubicBezTo>
                  <a:cubicBezTo>
                    <a:pt x="1822946" y="2827557"/>
                    <a:pt x="1748284" y="2775167"/>
                    <a:pt x="1811172" y="2817091"/>
                  </a:cubicBezTo>
                  <a:cubicBezTo>
                    <a:pt x="1817330" y="2826327"/>
                    <a:pt x="1821796" y="2836951"/>
                    <a:pt x="1829645" y="2844800"/>
                  </a:cubicBezTo>
                  <a:cubicBezTo>
                    <a:pt x="1902299" y="2917454"/>
                    <a:pt x="1809407" y="2800195"/>
                    <a:pt x="1885063" y="2890982"/>
                  </a:cubicBezTo>
                  <a:cubicBezTo>
                    <a:pt x="1892170" y="2899510"/>
                    <a:pt x="1896161" y="2910394"/>
                    <a:pt x="1903536" y="2918691"/>
                  </a:cubicBezTo>
                  <a:cubicBezTo>
                    <a:pt x="1920892" y="2938217"/>
                    <a:pt x="1940481" y="2955636"/>
                    <a:pt x="1958954" y="2974109"/>
                  </a:cubicBezTo>
                  <a:lnTo>
                    <a:pt x="1986663" y="3001819"/>
                  </a:lnTo>
                  <a:cubicBezTo>
                    <a:pt x="1995899" y="3011055"/>
                    <a:pt x="2007126" y="3018660"/>
                    <a:pt x="2014372" y="3029528"/>
                  </a:cubicBezTo>
                  <a:cubicBezTo>
                    <a:pt x="2039003" y="3066473"/>
                    <a:pt x="2023609" y="3051080"/>
                    <a:pt x="2060554" y="3075709"/>
                  </a:cubicBezTo>
                  <a:lnTo>
                    <a:pt x="2152918" y="3214255"/>
                  </a:lnTo>
                  <a:lnTo>
                    <a:pt x="2171390" y="3241964"/>
                  </a:lnTo>
                  <a:lnTo>
                    <a:pt x="2189863" y="3269673"/>
                  </a:lnTo>
                  <a:cubicBezTo>
                    <a:pt x="2207843" y="3323616"/>
                    <a:pt x="2185031" y="3274078"/>
                    <a:pt x="2226808" y="3315855"/>
                  </a:cubicBezTo>
                  <a:cubicBezTo>
                    <a:pt x="2258826" y="3347873"/>
                    <a:pt x="2228658" y="3342334"/>
                    <a:pt x="2272990" y="3362037"/>
                  </a:cubicBezTo>
                  <a:cubicBezTo>
                    <a:pt x="2290784" y="3369945"/>
                    <a:pt x="2328408" y="3380509"/>
                    <a:pt x="2328408" y="3380509"/>
                  </a:cubicBezTo>
                  <a:cubicBezTo>
                    <a:pt x="2349960" y="3377430"/>
                    <a:pt x="2372744" y="3379088"/>
                    <a:pt x="2393063" y="3371273"/>
                  </a:cubicBezTo>
                  <a:cubicBezTo>
                    <a:pt x="2413785" y="3363303"/>
                    <a:pt x="2430008" y="3346643"/>
                    <a:pt x="2448481" y="3334328"/>
                  </a:cubicBezTo>
                  <a:cubicBezTo>
                    <a:pt x="2457717" y="3328170"/>
                    <a:pt x="2465659" y="3319365"/>
                    <a:pt x="2476190" y="3315855"/>
                  </a:cubicBezTo>
                  <a:cubicBezTo>
                    <a:pt x="2542626" y="3293710"/>
                    <a:pt x="2459661" y="3320578"/>
                    <a:pt x="2540845" y="3297382"/>
                  </a:cubicBezTo>
                  <a:cubicBezTo>
                    <a:pt x="2550206" y="3294707"/>
                    <a:pt x="2559318" y="3291225"/>
                    <a:pt x="2568554" y="3288146"/>
                  </a:cubicBezTo>
                  <a:cubicBezTo>
                    <a:pt x="2580869" y="3269673"/>
                    <a:pt x="2598478" y="3253790"/>
                    <a:pt x="2605499" y="3232728"/>
                  </a:cubicBezTo>
                  <a:lnTo>
                    <a:pt x="2623972" y="3177309"/>
                  </a:lnTo>
                  <a:cubicBezTo>
                    <a:pt x="2627051" y="3155758"/>
                    <a:pt x="2629314" y="3134074"/>
                    <a:pt x="2633208" y="3112655"/>
                  </a:cubicBezTo>
                  <a:cubicBezTo>
                    <a:pt x="2635479" y="3100165"/>
                    <a:pt x="2641296" y="3088351"/>
                    <a:pt x="2642445" y="3075709"/>
                  </a:cubicBezTo>
                  <a:cubicBezTo>
                    <a:pt x="2661790" y="2862922"/>
                    <a:pt x="2630962" y="2971614"/>
                    <a:pt x="2670154" y="2854037"/>
                  </a:cubicBezTo>
                  <a:cubicBezTo>
                    <a:pt x="2673233" y="2844801"/>
                    <a:pt x="2672506" y="2833212"/>
                    <a:pt x="2679390" y="2826328"/>
                  </a:cubicBezTo>
                  <a:lnTo>
                    <a:pt x="2707099" y="2798619"/>
                  </a:lnTo>
                  <a:cubicBezTo>
                    <a:pt x="2730316" y="2728971"/>
                    <a:pt x="2698999" y="2814818"/>
                    <a:pt x="2734808" y="2743200"/>
                  </a:cubicBezTo>
                  <a:cubicBezTo>
                    <a:pt x="2739162" y="2734492"/>
                    <a:pt x="2739317" y="2724002"/>
                    <a:pt x="2744045" y="2715491"/>
                  </a:cubicBezTo>
                  <a:cubicBezTo>
                    <a:pt x="2754827" y="2696084"/>
                    <a:pt x="2773969" y="2681135"/>
                    <a:pt x="2780990" y="2660073"/>
                  </a:cubicBezTo>
                  <a:lnTo>
                    <a:pt x="2808699" y="2576946"/>
                  </a:lnTo>
                  <a:cubicBezTo>
                    <a:pt x="2811778" y="2567710"/>
                    <a:pt x="2815575" y="2558682"/>
                    <a:pt x="2817936" y="2549237"/>
                  </a:cubicBezTo>
                  <a:cubicBezTo>
                    <a:pt x="2821015" y="2536922"/>
                    <a:pt x="2822172" y="2523959"/>
                    <a:pt x="2827172" y="2512291"/>
                  </a:cubicBezTo>
                  <a:cubicBezTo>
                    <a:pt x="2831545" y="2502088"/>
                    <a:pt x="2839487" y="2493818"/>
                    <a:pt x="2845645" y="2484582"/>
                  </a:cubicBezTo>
                  <a:cubicBezTo>
                    <a:pt x="2879325" y="2383538"/>
                    <a:pt x="2825612" y="2536582"/>
                    <a:pt x="2873354" y="2429164"/>
                  </a:cubicBezTo>
                  <a:cubicBezTo>
                    <a:pt x="2881262" y="2411370"/>
                    <a:pt x="2885669" y="2392219"/>
                    <a:pt x="2891827" y="2373746"/>
                  </a:cubicBezTo>
                  <a:cubicBezTo>
                    <a:pt x="2894906" y="2364510"/>
                    <a:pt x="2895222" y="2353826"/>
                    <a:pt x="2901063" y="2346037"/>
                  </a:cubicBezTo>
                  <a:cubicBezTo>
                    <a:pt x="2927581" y="2310679"/>
                    <a:pt x="2930341" y="2311588"/>
                    <a:pt x="2947245" y="2272146"/>
                  </a:cubicBezTo>
                  <a:cubicBezTo>
                    <a:pt x="2951080" y="2263197"/>
                    <a:pt x="2953063" y="2253553"/>
                    <a:pt x="2956481" y="2244437"/>
                  </a:cubicBezTo>
                  <a:cubicBezTo>
                    <a:pt x="2962303" y="2228913"/>
                    <a:pt x="2969711" y="2213984"/>
                    <a:pt x="2974954" y="2198255"/>
                  </a:cubicBezTo>
                  <a:cubicBezTo>
                    <a:pt x="2978968" y="2186212"/>
                    <a:pt x="2980703" y="2173515"/>
                    <a:pt x="2984190" y="2161309"/>
                  </a:cubicBezTo>
                  <a:cubicBezTo>
                    <a:pt x="2986865" y="2151948"/>
                    <a:pt x="2990348" y="2142836"/>
                    <a:pt x="2993427" y="2133600"/>
                  </a:cubicBezTo>
                  <a:cubicBezTo>
                    <a:pt x="3005078" y="2040385"/>
                    <a:pt x="2994813" y="2083259"/>
                    <a:pt x="3021136" y="2004291"/>
                  </a:cubicBezTo>
                  <a:cubicBezTo>
                    <a:pt x="3024215" y="1995055"/>
                    <a:pt x="3023488" y="1983466"/>
                    <a:pt x="3030372" y="1976582"/>
                  </a:cubicBezTo>
                  <a:lnTo>
                    <a:pt x="3058081" y="1948873"/>
                  </a:lnTo>
                  <a:cubicBezTo>
                    <a:pt x="3064239" y="1933479"/>
                    <a:pt x="3069139" y="1917520"/>
                    <a:pt x="3076554" y="1902691"/>
                  </a:cubicBezTo>
                  <a:cubicBezTo>
                    <a:pt x="3081518" y="1892762"/>
                    <a:pt x="3091129" y="1885376"/>
                    <a:pt x="3095027" y="1874982"/>
                  </a:cubicBezTo>
                  <a:cubicBezTo>
                    <a:pt x="3100539" y="1860283"/>
                    <a:pt x="3101184" y="1844194"/>
                    <a:pt x="3104263" y="1828800"/>
                  </a:cubicBezTo>
                  <a:cubicBezTo>
                    <a:pt x="3110421" y="1761067"/>
                    <a:pt x="3114633" y="1693128"/>
                    <a:pt x="3122736" y="1625600"/>
                  </a:cubicBezTo>
                  <a:cubicBezTo>
                    <a:pt x="3123896" y="1615933"/>
                    <a:pt x="3127618" y="1606599"/>
                    <a:pt x="3131972" y="1597891"/>
                  </a:cubicBezTo>
                  <a:cubicBezTo>
                    <a:pt x="3136936" y="1587962"/>
                    <a:pt x="3144287" y="1579418"/>
                    <a:pt x="3150445" y="1570182"/>
                  </a:cubicBezTo>
                  <a:cubicBezTo>
                    <a:pt x="3153524" y="1560946"/>
                    <a:pt x="3155327" y="1551181"/>
                    <a:pt x="3159681" y="1542473"/>
                  </a:cubicBezTo>
                  <a:cubicBezTo>
                    <a:pt x="3170060" y="1521715"/>
                    <a:pt x="3188355" y="1501645"/>
                    <a:pt x="3205863" y="1487055"/>
                  </a:cubicBezTo>
                  <a:cubicBezTo>
                    <a:pt x="3214391" y="1479948"/>
                    <a:pt x="3224336" y="1474740"/>
                    <a:pt x="3233572" y="1468582"/>
                  </a:cubicBezTo>
                  <a:cubicBezTo>
                    <a:pt x="3239730" y="1459346"/>
                    <a:pt x="3246537" y="1450511"/>
                    <a:pt x="3252045" y="1440873"/>
                  </a:cubicBezTo>
                  <a:cubicBezTo>
                    <a:pt x="3258876" y="1428919"/>
                    <a:pt x="3261703" y="1414505"/>
                    <a:pt x="3270518" y="1403928"/>
                  </a:cubicBezTo>
                  <a:cubicBezTo>
                    <a:pt x="3277625" y="1395400"/>
                    <a:pt x="3288991" y="1391613"/>
                    <a:pt x="3298227" y="1385455"/>
                  </a:cubicBezTo>
                  <a:cubicBezTo>
                    <a:pt x="3309998" y="1367797"/>
                    <a:pt x="3325260" y="1340979"/>
                    <a:pt x="3344408" y="1330037"/>
                  </a:cubicBezTo>
                  <a:cubicBezTo>
                    <a:pt x="3355430" y="1323739"/>
                    <a:pt x="3369039" y="1323879"/>
                    <a:pt x="3381354" y="1320800"/>
                  </a:cubicBezTo>
                  <a:cubicBezTo>
                    <a:pt x="3393669" y="1311564"/>
                    <a:pt x="3404933" y="1300728"/>
                    <a:pt x="3418299" y="1293091"/>
                  </a:cubicBezTo>
                  <a:cubicBezTo>
                    <a:pt x="3426752" y="1288261"/>
                    <a:pt x="3436647" y="1286530"/>
                    <a:pt x="3446008" y="1283855"/>
                  </a:cubicBezTo>
                  <a:cubicBezTo>
                    <a:pt x="3489555" y="1271414"/>
                    <a:pt x="3495287" y="1272857"/>
                    <a:pt x="3547608" y="1265382"/>
                  </a:cubicBezTo>
                  <a:cubicBezTo>
                    <a:pt x="3544529" y="1222279"/>
                    <a:pt x="3544782" y="1178808"/>
                    <a:pt x="3538372" y="1136073"/>
                  </a:cubicBezTo>
                  <a:cubicBezTo>
                    <a:pt x="3535484" y="1116816"/>
                    <a:pt x="3536101" y="1091456"/>
                    <a:pt x="3519899" y="1080655"/>
                  </a:cubicBezTo>
                  <a:lnTo>
                    <a:pt x="3492190" y="1062182"/>
                  </a:lnTo>
                  <a:cubicBezTo>
                    <a:pt x="3489111" y="1052946"/>
                    <a:pt x="3485629" y="1043834"/>
                    <a:pt x="3482954" y="1034473"/>
                  </a:cubicBezTo>
                  <a:cubicBezTo>
                    <a:pt x="3479467" y="1022267"/>
                    <a:pt x="3480759" y="1008090"/>
                    <a:pt x="3473718" y="997528"/>
                  </a:cubicBezTo>
                  <a:cubicBezTo>
                    <a:pt x="3463486" y="982181"/>
                    <a:pt x="3434106" y="975088"/>
                    <a:pt x="3418299" y="969819"/>
                  </a:cubicBezTo>
                  <a:cubicBezTo>
                    <a:pt x="3405762" y="972326"/>
                    <a:pt x="3350076" y="982702"/>
                    <a:pt x="3335172" y="988291"/>
                  </a:cubicBezTo>
                  <a:cubicBezTo>
                    <a:pt x="3322280" y="993125"/>
                    <a:pt x="3311511" y="1003141"/>
                    <a:pt x="3298227" y="1006764"/>
                  </a:cubicBezTo>
                  <a:cubicBezTo>
                    <a:pt x="3277224" y="1012492"/>
                    <a:pt x="3254991" y="1012106"/>
                    <a:pt x="3233572" y="1016000"/>
                  </a:cubicBezTo>
                  <a:cubicBezTo>
                    <a:pt x="3221083" y="1018271"/>
                    <a:pt x="3208786" y="1021589"/>
                    <a:pt x="3196627" y="1025237"/>
                  </a:cubicBezTo>
                  <a:cubicBezTo>
                    <a:pt x="3177976" y="1030832"/>
                    <a:pt x="3159681" y="1037551"/>
                    <a:pt x="3141208" y="1043709"/>
                  </a:cubicBezTo>
                  <a:lnTo>
                    <a:pt x="3113499" y="1052946"/>
                  </a:lnTo>
                  <a:cubicBezTo>
                    <a:pt x="3104263" y="1049867"/>
                    <a:pt x="3093392" y="1049791"/>
                    <a:pt x="3085790" y="1043709"/>
                  </a:cubicBezTo>
                  <a:cubicBezTo>
                    <a:pt x="3060587" y="1023546"/>
                    <a:pt x="3069656" y="1006061"/>
                    <a:pt x="3058081" y="979055"/>
                  </a:cubicBezTo>
                  <a:cubicBezTo>
                    <a:pt x="3053708" y="968852"/>
                    <a:pt x="3045766" y="960582"/>
                    <a:pt x="3039608" y="951346"/>
                  </a:cubicBezTo>
                  <a:cubicBezTo>
                    <a:pt x="3005923" y="850287"/>
                    <a:pt x="3059647" y="1003362"/>
                    <a:pt x="3011899" y="895928"/>
                  </a:cubicBezTo>
                  <a:cubicBezTo>
                    <a:pt x="3003991" y="878134"/>
                    <a:pt x="3004228" y="856711"/>
                    <a:pt x="2993427" y="840509"/>
                  </a:cubicBezTo>
                  <a:cubicBezTo>
                    <a:pt x="2974876" y="812683"/>
                    <a:pt x="2970542" y="808665"/>
                    <a:pt x="2956481" y="775855"/>
                  </a:cubicBezTo>
                  <a:cubicBezTo>
                    <a:pt x="2933536" y="722317"/>
                    <a:pt x="2964274" y="773689"/>
                    <a:pt x="2928772" y="720437"/>
                  </a:cubicBezTo>
                  <a:cubicBezTo>
                    <a:pt x="2922614" y="701964"/>
                    <a:pt x="2921100" y="681221"/>
                    <a:pt x="2910299" y="665019"/>
                  </a:cubicBezTo>
                  <a:cubicBezTo>
                    <a:pt x="2904142" y="655782"/>
                    <a:pt x="2896335" y="647453"/>
                    <a:pt x="2891827" y="637309"/>
                  </a:cubicBezTo>
                  <a:cubicBezTo>
                    <a:pt x="2847865" y="538393"/>
                    <a:pt x="2896685" y="616887"/>
                    <a:pt x="2854881" y="554182"/>
                  </a:cubicBezTo>
                  <a:cubicBezTo>
                    <a:pt x="2838624" y="505410"/>
                    <a:pt x="2851046" y="534576"/>
                    <a:pt x="2808699" y="471055"/>
                  </a:cubicBezTo>
                  <a:lnTo>
                    <a:pt x="2790227" y="443346"/>
                  </a:lnTo>
                  <a:lnTo>
                    <a:pt x="2771754" y="415637"/>
                  </a:lnTo>
                  <a:cubicBezTo>
                    <a:pt x="2768675" y="403322"/>
                    <a:pt x="2764789" y="391181"/>
                    <a:pt x="2762518" y="378691"/>
                  </a:cubicBezTo>
                  <a:cubicBezTo>
                    <a:pt x="2755312" y="339060"/>
                    <a:pt x="2754484" y="306133"/>
                    <a:pt x="2744045" y="267855"/>
                  </a:cubicBezTo>
                  <a:cubicBezTo>
                    <a:pt x="2738922" y="249069"/>
                    <a:pt x="2731730" y="230910"/>
                    <a:pt x="2725572" y="212437"/>
                  </a:cubicBezTo>
                  <a:cubicBezTo>
                    <a:pt x="2722493" y="203201"/>
                    <a:pt x="2725572" y="187807"/>
                    <a:pt x="2716336" y="184728"/>
                  </a:cubicBezTo>
                  <a:lnTo>
                    <a:pt x="2660918" y="166255"/>
                  </a:lnTo>
                  <a:lnTo>
                    <a:pt x="2633208" y="157019"/>
                  </a:lnTo>
                  <a:lnTo>
                    <a:pt x="2577790" y="120073"/>
                  </a:lnTo>
                  <a:cubicBezTo>
                    <a:pt x="2568554" y="113915"/>
                    <a:pt x="2560612" y="105110"/>
                    <a:pt x="2550081" y="101600"/>
                  </a:cubicBezTo>
                  <a:lnTo>
                    <a:pt x="2522372" y="92364"/>
                  </a:lnTo>
                  <a:cubicBezTo>
                    <a:pt x="2513136" y="86206"/>
                    <a:pt x="2502512" y="81740"/>
                    <a:pt x="2494663" y="73891"/>
                  </a:cubicBezTo>
                  <a:cubicBezTo>
                    <a:pt x="2486814" y="66042"/>
                    <a:pt x="2484544" y="53492"/>
                    <a:pt x="2476190" y="46182"/>
                  </a:cubicBezTo>
                  <a:cubicBezTo>
                    <a:pt x="2437103" y="11981"/>
                    <a:pt x="2431120" y="12687"/>
                    <a:pt x="2393063" y="0"/>
                  </a:cubicBezTo>
                  <a:cubicBezTo>
                    <a:pt x="2362275" y="3079"/>
                    <a:pt x="2331220" y="4150"/>
                    <a:pt x="2300699" y="9237"/>
                  </a:cubicBezTo>
                  <a:cubicBezTo>
                    <a:pt x="2275656" y="13411"/>
                    <a:pt x="2226808" y="27709"/>
                    <a:pt x="2226808" y="27709"/>
                  </a:cubicBezTo>
                  <a:cubicBezTo>
                    <a:pt x="2220651" y="36946"/>
                    <a:pt x="2217572" y="49261"/>
                    <a:pt x="2208336" y="55419"/>
                  </a:cubicBezTo>
                  <a:cubicBezTo>
                    <a:pt x="2197774" y="62461"/>
                    <a:pt x="2183549" y="61007"/>
                    <a:pt x="2171390" y="64655"/>
                  </a:cubicBezTo>
                  <a:cubicBezTo>
                    <a:pt x="2152739" y="70250"/>
                    <a:pt x="2134445" y="76970"/>
                    <a:pt x="2115972" y="83128"/>
                  </a:cubicBezTo>
                  <a:lnTo>
                    <a:pt x="2088263" y="92364"/>
                  </a:lnTo>
                  <a:cubicBezTo>
                    <a:pt x="2079027" y="98522"/>
                    <a:pt x="2070483" y="105873"/>
                    <a:pt x="2060554" y="110837"/>
                  </a:cubicBezTo>
                  <a:cubicBezTo>
                    <a:pt x="2051846" y="115191"/>
                    <a:pt x="2039729" y="113189"/>
                    <a:pt x="2032845" y="120073"/>
                  </a:cubicBezTo>
                  <a:cubicBezTo>
                    <a:pt x="2025961" y="126957"/>
                    <a:pt x="2027962" y="139074"/>
                    <a:pt x="2023608" y="147782"/>
                  </a:cubicBezTo>
                  <a:cubicBezTo>
                    <a:pt x="2018644" y="157711"/>
                    <a:pt x="2013490" y="168181"/>
                    <a:pt x="2005136" y="175491"/>
                  </a:cubicBezTo>
                  <a:cubicBezTo>
                    <a:pt x="1977615" y="199572"/>
                    <a:pt x="1954994" y="213427"/>
                    <a:pt x="1922008" y="221673"/>
                  </a:cubicBezTo>
                  <a:cubicBezTo>
                    <a:pt x="1906778" y="225480"/>
                    <a:pt x="1891057" y="227101"/>
                    <a:pt x="1875827" y="230909"/>
                  </a:cubicBezTo>
                  <a:cubicBezTo>
                    <a:pt x="1866382" y="233270"/>
                    <a:pt x="1857697" y="238404"/>
                    <a:pt x="1848118" y="240146"/>
                  </a:cubicBezTo>
                  <a:cubicBezTo>
                    <a:pt x="1823696" y="244586"/>
                    <a:pt x="1798857" y="246303"/>
                    <a:pt x="1774227" y="249382"/>
                  </a:cubicBezTo>
                  <a:cubicBezTo>
                    <a:pt x="1755754" y="255540"/>
                    <a:pt x="1737699" y="263132"/>
                    <a:pt x="1718808" y="267855"/>
                  </a:cubicBezTo>
                  <a:lnTo>
                    <a:pt x="1644918" y="286328"/>
                  </a:lnTo>
                  <a:cubicBezTo>
                    <a:pt x="1601007" y="315600"/>
                    <a:pt x="1627738" y="301290"/>
                    <a:pt x="1561790" y="323273"/>
                  </a:cubicBezTo>
                  <a:cubicBezTo>
                    <a:pt x="1561785" y="323275"/>
                    <a:pt x="1506376" y="341743"/>
                    <a:pt x="1506372" y="341746"/>
                  </a:cubicBezTo>
                  <a:lnTo>
                    <a:pt x="1478663" y="360219"/>
                  </a:lnTo>
                  <a:cubicBezTo>
                    <a:pt x="1472505" y="372534"/>
                    <a:pt x="1465614" y="384509"/>
                    <a:pt x="1460190" y="397164"/>
                  </a:cubicBezTo>
                  <a:cubicBezTo>
                    <a:pt x="1450589" y="419566"/>
                    <a:pt x="1452768" y="434830"/>
                    <a:pt x="1432481" y="452582"/>
                  </a:cubicBezTo>
                  <a:cubicBezTo>
                    <a:pt x="1415773" y="467202"/>
                    <a:pt x="1398602" y="484143"/>
                    <a:pt x="1377063" y="489528"/>
                  </a:cubicBezTo>
                  <a:cubicBezTo>
                    <a:pt x="1324888" y="502571"/>
                    <a:pt x="1352566" y="496275"/>
                    <a:pt x="1293936" y="508000"/>
                  </a:cubicBezTo>
                  <a:cubicBezTo>
                    <a:pt x="1284700" y="514158"/>
                    <a:pt x="1273537" y="518119"/>
                    <a:pt x="1266227" y="526473"/>
                  </a:cubicBezTo>
                  <a:cubicBezTo>
                    <a:pt x="1251607" y="543181"/>
                    <a:pt x="1229281" y="581891"/>
                    <a:pt x="1229281" y="581891"/>
                  </a:cubicBezTo>
                  <a:cubicBezTo>
                    <a:pt x="1223123" y="600364"/>
                    <a:pt x="1222491" y="621731"/>
                    <a:pt x="1210808" y="637309"/>
                  </a:cubicBezTo>
                  <a:cubicBezTo>
                    <a:pt x="1201572" y="649624"/>
                    <a:pt x="1193117" y="662567"/>
                    <a:pt x="1183099" y="674255"/>
                  </a:cubicBezTo>
                  <a:cubicBezTo>
                    <a:pt x="1174598" y="684173"/>
                    <a:pt x="1163752" y="691929"/>
                    <a:pt x="1155390" y="701964"/>
                  </a:cubicBezTo>
                  <a:cubicBezTo>
                    <a:pt x="1126378" y="736778"/>
                    <a:pt x="1142603" y="746252"/>
                    <a:pt x="1081499" y="766619"/>
                  </a:cubicBezTo>
                  <a:lnTo>
                    <a:pt x="1026081" y="785091"/>
                  </a:lnTo>
                  <a:lnTo>
                    <a:pt x="998372" y="794328"/>
                  </a:lnTo>
                  <a:cubicBezTo>
                    <a:pt x="991129" y="808813"/>
                    <a:pt x="974480" y="845929"/>
                    <a:pt x="961427" y="858982"/>
                  </a:cubicBezTo>
                  <a:cubicBezTo>
                    <a:pt x="953578" y="866832"/>
                    <a:pt x="942954" y="871297"/>
                    <a:pt x="933718" y="877455"/>
                  </a:cubicBezTo>
                  <a:cubicBezTo>
                    <a:pt x="930639" y="886691"/>
                    <a:pt x="932992" y="900436"/>
                    <a:pt x="924481" y="905164"/>
                  </a:cubicBezTo>
                  <a:cubicBezTo>
                    <a:pt x="902288" y="917494"/>
                    <a:pt x="874676" y="915609"/>
                    <a:pt x="850590" y="923637"/>
                  </a:cubicBezTo>
                  <a:lnTo>
                    <a:pt x="822881" y="932873"/>
                  </a:lnTo>
                  <a:cubicBezTo>
                    <a:pt x="792471" y="978487"/>
                    <a:pt x="811151" y="942848"/>
                    <a:pt x="795172" y="1006764"/>
                  </a:cubicBezTo>
                  <a:cubicBezTo>
                    <a:pt x="779821" y="1068168"/>
                    <a:pt x="779345" y="1064805"/>
                    <a:pt x="758227" y="1117600"/>
                  </a:cubicBezTo>
                  <a:cubicBezTo>
                    <a:pt x="759128" y="1131116"/>
                    <a:pt x="743965" y="1250279"/>
                    <a:pt x="785936" y="1283855"/>
                  </a:cubicBezTo>
                  <a:cubicBezTo>
                    <a:pt x="793539" y="1289937"/>
                    <a:pt x="804409" y="1290012"/>
                    <a:pt x="813645" y="1293091"/>
                  </a:cubicBezTo>
                  <a:cubicBezTo>
                    <a:pt x="893056" y="1346032"/>
                    <a:pt x="792583" y="1282560"/>
                    <a:pt x="869063" y="1320800"/>
                  </a:cubicBezTo>
                  <a:cubicBezTo>
                    <a:pt x="878992" y="1325764"/>
                    <a:pt x="885807" y="1337542"/>
                    <a:pt x="896772" y="1339273"/>
                  </a:cubicBezTo>
                  <a:cubicBezTo>
                    <a:pt x="945525" y="1346971"/>
                    <a:pt x="995293" y="1345430"/>
                    <a:pt x="1044554" y="1348509"/>
                  </a:cubicBezTo>
                  <a:cubicBezTo>
                    <a:pt x="1052066" y="1371047"/>
                    <a:pt x="1054357" y="1386022"/>
                    <a:pt x="1072263" y="1403928"/>
                  </a:cubicBezTo>
                  <a:cubicBezTo>
                    <a:pt x="1080112" y="1411777"/>
                    <a:pt x="1089203" y="1419708"/>
                    <a:pt x="1099972" y="1422400"/>
                  </a:cubicBezTo>
                  <a:cubicBezTo>
                    <a:pt x="1127019" y="1429162"/>
                    <a:pt x="1155390" y="1428558"/>
                    <a:pt x="1183099" y="1431637"/>
                  </a:cubicBezTo>
                  <a:cubicBezTo>
                    <a:pt x="1189257" y="1440873"/>
                    <a:pt x="1191934" y="1453839"/>
                    <a:pt x="1201572" y="1459346"/>
                  </a:cubicBezTo>
                  <a:cubicBezTo>
                    <a:pt x="1215202" y="1467135"/>
                    <a:pt x="1232524" y="1464774"/>
                    <a:pt x="1247754" y="1468582"/>
                  </a:cubicBezTo>
                  <a:cubicBezTo>
                    <a:pt x="1257199" y="1470943"/>
                    <a:pt x="1266227" y="1474740"/>
                    <a:pt x="1275463" y="1477819"/>
                  </a:cubicBezTo>
                  <a:cubicBezTo>
                    <a:pt x="1278542" y="1487055"/>
                    <a:pt x="1282024" y="1496167"/>
                    <a:pt x="1284699" y="1505528"/>
                  </a:cubicBezTo>
                  <a:cubicBezTo>
                    <a:pt x="1288186" y="1517734"/>
                    <a:pt x="1288259" y="1531119"/>
                    <a:pt x="1293936" y="1542473"/>
                  </a:cubicBezTo>
                  <a:cubicBezTo>
                    <a:pt x="1303865" y="1562330"/>
                    <a:pt x="1323860" y="1576829"/>
                    <a:pt x="1330881" y="1597891"/>
                  </a:cubicBezTo>
                  <a:cubicBezTo>
                    <a:pt x="1333960" y="1607127"/>
                    <a:pt x="1335764" y="1616892"/>
                    <a:pt x="1340118" y="1625600"/>
                  </a:cubicBezTo>
                  <a:cubicBezTo>
                    <a:pt x="1345082" y="1635529"/>
                    <a:pt x="1354082" y="1643165"/>
                    <a:pt x="1358590" y="1653309"/>
                  </a:cubicBezTo>
                  <a:cubicBezTo>
                    <a:pt x="1373223" y="1686233"/>
                    <a:pt x="1370452" y="1711354"/>
                    <a:pt x="1395536" y="1736437"/>
                  </a:cubicBezTo>
                  <a:cubicBezTo>
                    <a:pt x="1422004" y="1762905"/>
                    <a:pt x="1420907" y="1749122"/>
                    <a:pt x="1450954" y="1764146"/>
                  </a:cubicBezTo>
                  <a:cubicBezTo>
                    <a:pt x="1514736" y="1796038"/>
                    <a:pt x="1438722" y="1772634"/>
                    <a:pt x="1515608" y="1791855"/>
                  </a:cubicBezTo>
                  <a:cubicBezTo>
                    <a:pt x="1530543" y="1836658"/>
                    <a:pt x="1528875" y="1817885"/>
                    <a:pt x="1515608" y="1884219"/>
                  </a:cubicBezTo>
                  <a:cubicBezTo>
                    <a:pt x="1513699" y="1893766"/>
                    <a:pt x="1511772" y="1903827"/>
                    <a:pt x="1506372" y="1911928"/>
                  </a:cubicBezTo>
                  <a:cubicBezTo>
                    <a:pt x="1499126" y="1922796"/>
                    <a:pt x="1487025" y="1929602"/>
                    <a:pt x="1478663" y="1939637"/>
                  </a:cubicBezTo>
                  <a:cubicBezTo>
                    <a:pt x="1471556" y="1948165"/>
                    <a:pt x="1469426" y="1961188"/>
                    <a:pt x="1460190" y="1967346"/>
                  </a:cubicBezTo>
                  <a:cubicBezTo>
                    <a:pt x="1449628" y="1974387"/>
                    <a:pt x="1435637" y="1973828"/>
                    <a:pt x="1423245" y="1976582"/>
                  </a:cubicBezTo>
                  <a:cubicBezTo>
                    <a:pt x="1380397" y="1986104"/>
                    <a:pt x="1379532" y="1983794"/>
                    <a:pt x="1340118" y="1995055"/>
                  </a:cubicBezTo>
                  <a:cubicBezTo>
                    <a:pt x="1330756" y="1997730"/>
                    <a:pt x="1321854" y="2001930"/>
                    <a:pt x="1312408" y="2004291"/>
                  </a:cubicBezTo>
                  <a:cubicBezTo>
                    <a:pt x="1259706" y="2017467"/>
                    <a:pt x="1276664" y="2008549"/>
                    <a:pt x="1229281" y="2022764"/>
                  </a:cubicBezTo>
                  <a:cubicBezTo>
                    <a:pt x="1137797" y="2050209"/>
                    <a:pt x="1210670" y="2035103"/>
                    <a:pt x="1118445" y="2050473"/>
                  </a:cubicBezTo>
                  <a:cubicBezTo>
                    <a:pt x="1096893" y="2044315"/>
                    <a:pt x="1073383" y="2042885"/>
                    <a:pt x="1053790" y="2032000"/>
                  </a:cubicBezTo>
                  <a:cubicBezTo>
                    <a:pt x="1044086" y="2026609"/>
                    <a:pt x="1041978" y="2013171"/>
                    <a:pt x="1035318" y="2004291"/>
                  </a:cubicBezTo>
                  <a:cubicBezTo>
                    <a:pt x="1032706" y="2000808"/>
                    <a:pt x="1029160" y="1998134"/>
                    <a:pt x="1026081" y="1995055"/>
                  </a:cubicBezTo>
                </a:path>
              </a:pathLst>
            </a:custGeom>
            <a:blipFill>
              <a:blip r:embed="rId8" cstate="print"/>
              <a:tile tx="0" ty="0" sx="100000" sy="100000" flip="none" algn="tl"/>
            </a:blip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5075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057 0.00532 " pathEditMode="relative" ptsTypes="AA">
                                      <p:cBhvr>
                                        <p:cTn id="1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057 0.00532 " pathEditMode="relative" ptsTypes="AA">
                                      <p:cBhvr>
                                        <p:cTn id="1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057 0.00532 " pathEditMode="relative" ptsTypes="AA">
                                      <p:cBhvr>
                                        <p:cTn id="1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7 0.00393 L 0.0556 0.009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3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057 0.00532 " pathEditMode="relative" ptsTypes="AA">
                                      <p:cBhvr>
                                        <p:cTn id="1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057 0.00532 " pathEditMode="relative" ptsTypes="AA">
                                      <p:cBhvr>
                                        <p:cTn id="2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888 0.05251 " pathEditMode="relative" ptsTypes="AA">
                                      <p:cBhvr>
                                        <p:cTn id="4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888 0.05251 " pathEditMode="relative" ptsTypes="AA">
                                      <p:cBhvr>
                                        <p:cTn id="4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79" grpId="0" animBg="1"/>
      <p:bldP spid="80" grpId="0" animBg="1"/>
      <p:bldP spid="81" grpId="0" animBg="1"/>
      <p:bldP spid="81" grpId="1" animBg="1"/>
      <p:bldP spid="82" grpId="0" animBg="1"/>
      <p:bldP spid="82" grpId="1" animBg="1"/>
      <p:bldP spid="83" grpId="0" animBg="1"/>
      <p:bldP spid="84" grpId="0" animBg="1"/>
      <p:bldP spid="85" grpId="0" animBg="1"/>
      <p:bldP spid="90" grpId="0"/>
      <p:bldP spid="91" grpId="0"/>
      <p:bldP spid="92" grpId="0"/>
      <p:bldP spid="93" grpId="0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091398" y="1844675"/>
            <a:ext cx="8353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sz="24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pt-BR" sz="2400"/>
              <a:t>Avaliação global da coagulação, documentando a interação das proteínas plasmáticas com as plaquetas, leucócitos e eritrócitos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sz="24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sz="24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pt-BR" sz="2400"/>
              <a:t>Registro das alterações visco - elásticas que ocorrem durante a coagulação do sangue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sz="24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sz="24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sz="24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sz="24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sz="240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008848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4000" b="1" dirty="0" err="1"/>
              <a:t>Tromboelasto</a:t>
            </a:r>
            <a:r>
              <a:rPr lang="pt-BR" sz="4000" b="1" dirty="0"/>
              <a:t>(grafia ou </a:t>
            </a:r>
            <a:r>
              <a:rPr lang="pt-BR" sz="4000" b="1" dirty="0" err="1"/>
              <a:t>metria</a:t>
            </a:r>
            <a:r>
              <a:rPr lang="pt-BR" sz="4000" b="1" dirty="0"/>
              <a:t>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188600" y="219220"/>
            <a:ext cx="3791629" cy="1143000"/>
          </a:xfrm>
        </p:spPr>
        <p:txBody>
          <a:bodyPr/>
          <a:lstStyle/>
          <a:p>
            <a:pPr eaLnBrk="1" hangingPunct="1"/>
            <a:r>
              <a:rPr lang="pt-BR" b="1" dirty="0">
                <a:solidFill>
                  <a:schemeClr val="tx1"/>
                </a:solidFill>
              </a:rPr>
              <a:t>Coagulograma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937472" y="1274941"/>
            <a:ext cx="8507413" cy="1108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Times" pitchFamily="18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Os testes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coagulação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(TP e TTPa)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representam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ativação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celular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hemostasia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75480" y="2498615"/>
            <a:ext cx="856932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spcBef>
                <a:spcPct val="20000"/>
              </a:spcBef>
            </a:pPr>
            <a:r>
              <a:rPr lang="en-US" sz="2400" dirty="0"/>
              <a:t>  - </a:t>
            </a:r>
            <a:r>
              <a:rPr lang="en-US" sz="2400" dirty="0" err="1"/>
              <a:t>Alvo</a:t>
            </a:r>
            <a:r>
              <a:rPr lang="en-US" sz="2400" dirty="0"/>
              <a:t> dos testes de </a:t>
            </a:r>
            <a:r>
              <a:rPr lang="en-US" sz="2400" dirty="0" err="1"/>
              <a:t>coagulação</a:t>
            </a:r>
            <a:r>
              <a:rPr lang="en-US" sz="2400" dirty="0"/>
              <a:t> é a </a:t>
            </a:r>
            <a:r>
              <a:rPr lang="en-US" sz="2400" dirty="0" err="1"/>
              <a:t>geração</a:t>
            </a:r>
            <a:r>
              <a:rPr lang="en-US" sz="2400" dirty="0"/>
              <a:t> de </a:t>
            </a:r>
            <a:r>
              <a:rPr lang="en-US" sz="2400" dirty="0" err="1"/>
              <a:t>trombina</a:t>
            </a:r>
            <a:r>
              <a:rPr lang="en-US" sz="2400" dirty="0"/>
              <a:t>, </a:t>
            </a:r>
            <a:r>
              <a:rPr lang="en-US" sz="2400" dirty="0" err="1"/>
              <a:t>porém</a:t>
            </a:r>
            <a:r>
              <a:rPr lang="en-US" sz="2400" dirty="0"/>
              <a:t> </a:t>
            </a:r>
            <a:r>
              <a:rPr lang="en-US" sz="2400" dirty="0" err="1"/>
              <a:t>avaliam</a:t>
            </a:r>
            <a:r>
              <a:rPr lang="en-US" sz="2400" dirty="0"/>
              <a:t> </a:t>
            </a:r>
            <a:r>
              <a:rPr lang="en-US" sz="2400" dirty="0" err="1"/>
              <a:t>somente</a:t>
            </a:r>
            <a:r>
              <a:rPr lang="en-US" sz="2400" dirty="0"/>
              <a:t> 5% do total  da </a:t>
            </a:r>
            <a:r>
              <a:rPr lang="en-US" sz="2400" dirty="0" err="1"/>
              <a:t>trombina</a:t>
            </a:r>
            <a:r>
              <a:rPr lang="en-US" sz="2400" dirty="0"/>
              <a:t> </a:t>
            </a:r>
            <a:r>
              <a:rPr lang="en-US" sz="2400" dirty="0" err="1"/>
              <a:t>gerada</a:t>
            </a:r>
            <a:endParaRPr lang="en-US" sz="2400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 r="49571"/>
          <a:stretch>
            <a:fillRect/>
          </a:stretch>
        </p:blipFill>
        <p:spPr bwMode="auto">
          <a:xfrm>
            <a:off x="3806451" y="4226913"/>
            <a:ext cx="3130058" cy="2400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152670" y="3626694"/>
            <a:ext cx="820896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/>
              <a:t>Geração de trombina em sangue total em experimentos de tempo de coagulação iniciados por </a:t>
            </a:r>
            <a:r>
              <a:rPr lang="pt-BR" sz="2000" b="1" dirty="0"/>
              <a:t>Fator Tecidual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564852" y="6513080"/>
            <a:ext cx="345122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 sz="1400" b="1" dirty="0"/>
              <a:t>Mann, K. G. Chest 2003;124:4S-10S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820687" y="1954395"/>
            <a:ext cx="2232025" cy="2665413"/>
            <a:chOff x="2018" y="1842"/>
            <a:chExt cx="1406" cy="1679"/>
          </a:xfrm>
        </p:grpSpPr>
        <p:pic>
          <p:nvPicPr>
            <p:cNvPr id="3" name="Picture 7" descr="tromboelastograma2sm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09" y="1933"/>
              <a:ext cx="1207" cy="1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2018" y="1842"/>
              <a:ext cx="1406" cy="1679"/>
            </a:xfrm>
            <a:prstGeom prst="rect">
              <a:avLst/>
            </a:prstGeom>
            <a:noFill/>
            <a:ln w="762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" name="Retângulo 4"/>
          <p:cNvSpPr/>
          <p:nvPr/>
        </p:nvSpPr>
        <p:spPr>
          <a:xfrm>
            <a:off x="303071" y="1480189"/>
            <a:ext cx="5231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pt-BR" dirty="0"/>
              <a:t>Método laboratorial descrito por H. </a:t>
            </a:r>
            <a:r>
              <a:rPr lang="pt-BR" dirty="0" err="1"/>
              <a:t>Hartert</a:t>
            </a:r>
            <a:r>
              <a:rPr lang="pt-BR" dirty="0"/>
              <a:t>, em 1948 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018084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pt-BR" sz="4000" b="1" dirty="0" err="1">
                <a:solidFill>
                  <a:schemeClr val="tx1"/>
                </a:solidFill>
              </a:rPr>
              <a:t>Tromboelastografia</a:t>
            </a:r>
            <a:endParaRPr lang="pt-BR" sz="4000" b="1" dirty="0">
              <a:solidFill>
                <a:schemeClr val="tx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816087" y="1554079"/>
            <a:ext cx="1940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Haemoscope</a:t>
            </a:r>
            <a:r>
              <a:rPr lang="en-US" b="1" dirty="0"/>
              <a:t> 1996</a:t>
            </a:r>
            <a:endParaRPr lang="pt-BR" dirty="0"/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4991436" y="2844799"/>
            <a:ext cx="3903142" cy="3599983"/>
            <a:chOff x="-70" y="967"/>
            <a:chExt cx="3696" cy="2540"/>
          </a:xfrm>
        </p:grpSpPr>
        <p:pic>
          <p:nvPicPr>
            <p:cNvPr id="9" name="Picture 6" descr="cup and pin"/>
            <p:cNvPicPr>
              <a:picLocks noChangeAspect="1" noChangeArrowheads="1"/>
            </p:cNvPicPr>
            <p:nvPr/>
          </p:nvPicPr>
          <p:blipFill>
            <a:blip r:embed="rId3" cstate="print">
              <a:lum contrast="-18000"/>
            </a:blip>
            <a:srcRect/>
            <a:stretch>
              <a:fillRect/>
            </a:stretch>
          </p:blipFill>
          <p:spPr bwMode="auto">
            <a:xfrm>
              <a:off x="-70" y="967"/>
              <a:ext cx="3696" cy="2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2200" y="3113"/>
              <a:ext cx="1224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400" b="1" dirty="0"/>
                <a:t>10 </a:t>
              </a:r>
              <a:r>
                <a:rPr lang="pt-BR" sz="1400" b="1" dirty="0" err="1"/>
                <a:t>sec</a:t>
              </a:r>
              <a:endParaRPr lang="pt-BR" sz="1400" b="1" dirty="0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4172" y="1858148"/>
            <a:ext cx="1897062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339068" y="6415171"/>
            <a:ext cx="8135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/>
              <a:t>O sistema gerado resume a hemostasia desde o início até à lise do coágulo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9200733" y="1341438"/>
            <a:ext cx="295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/>
              <a:t>O </a:t>
            </a:r>
            <a:r>
              <a:rPr lang="pt-BR" dirty="0" err="1"/>
              <a:t>cup</a:t>
            </a:r>
            <a:r>
              <a:rPr lang="pt-BR" dirty="0"/>
              <a:t> oscila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9200733" y="1916113"/>
            <a:ext cx="3203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 err="1"/>
              <a:t>Pin</a:t>
            </a:r>
            <a:r>
              <a:rPr lang="pt-BR" dirty="0"/>
              <a:t> preso no cabo de torção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9200733" y="2492375"/>
            <a:ext cx="3024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/>
              <a:t>O coágulo adere </a:t>
            </a:r>
            <a:r>
              <a:rPr lang="pt-BR" dirty="0" err="1"/>
              <a:t>cup</a:t>
            </a:r>
            <a:r>
              <a:rPr lang="pt-BR" dirty="0"/>
              <a:t> e pino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9272171" y="3141663"/>
            <a:ext cx="295275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/>
              <a:t>A mobilidade do pino</a:t>
            </a:r>
          </a:p>
          <a:p>
            <a:pPr>
              <a:spcBef>
                <a:spcPct val="50000"/>
              </a:spcBef>
            </a:pPr>
            <a:r>
              <a:rPr lang="pt-BR" dirty="0"/>
              <a:t>     - reflete a função   mecânica do coágulo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9200733" y="4437063"/>
            <a:ext cx="3203575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/>
              <a:t>Aumenta a tensão que é</a:t>
            </a:r>
          </a:p>
          <a:p>
            <a:pPr>
              <a:spcBef>
                <a:spcPct val="50000"/>
              </a:spcBef>
            </a:pPr>
            <a:r>
              <a:rPr lang="pt-BR" dirty="0"/>
              <a:t>           transmitida</a:t>
            </a:r>
          </a:p>
        </p:txBody>
      </p:sp>
      <p:pic>
        <p:nvPicPr>
          <p:cNvPr id="22" name="Picture 1029" descr="C:\My Documents\Andrew's Documents\Cardiac Anaesthesia\T E G\Worried or what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976" y="1866506"/>
            <a:ext cx="4741804" cy="44306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  <p:bldP spid="18" grpId="0"/>
      <p:bldP spid="19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Geraet_Upgrade_V2_340x510"/>
          <p:cNvPicPr>
            <a:picLocks noChangeAspect="1" noChangeArrowheads="1"/>
          </p:cNvPicPr>
          <p:nvPr/>
        </p:nvPicPr>
        <p:blipFill>
          <a:blip r:embed="rId2" cstate="print"/>
          <a:srcRect t="11770" b="17111"/>
          <a:stretch>
            <a:fillRect/>
          </a:stretch>
        </p:blipFill>
        <p:spPr bwMode="auto">
          <a:xfrm>
            <a:off x="209561" y="1590684"/>
            <a:ext cx="2952328" cy="337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269344" y="565712"/>
            <a:ext cx="28083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Arial" charset="0"/>
                <a:cs typeface="Arial" charset="0"/>
              </a:rPr>
              <a:t>ROTEM</a:t>
            </a:r>
            <a:r>
              <a:rPr lang="en-GB" sz="2400" b="1" i="1" baseline="30000" dirty="0">
                <a:latin typeface="Arial" charset="0"/>
                <a:cs typeface="Arial" charset="0"/>
              </a:rPr>
              <a:t>®</a:t>
            </a:r>
            <a:r>
              <a:rPr lang="en-GB" sz="2400" b="1" i="1" dirty="0">
                <a:latin typeface="Arial" charset="0"/>
                <a:cs typeface="Arial" charset="0"/>
              </a:rPr>
              <a:t> </a:t>
            </a:r>
          </a:p>
          <a:p>
            <a:pPr algn="ctr"/>
            <a:r>
              <a:rPr lang="en-GB" sz="2400" b="1" dirty="0">
                <a:latin typeface="Arial" charset="0"/>
                <a:cs typeface="Arial" charset="0"/>
              </a:rPr>
              <a:t>Delta System</a:t>
            </a:r>
            <a:endParaRPr lang="pt-BR" sz="2400" dirty="0">
              <a:latin typeface="Arial" charset="0"/>
              <a:cs typeface="Arial" charset="0"/>
            </a:endParaRPr>
          </a:p>
        </p:txBody>
      </p:sp>
      <p:pic>
        <p:nvPicPr>
          <p:cNvPr id="4" name="Picture 2" descr="C:\Users\Pasquale Morena\Desktop\fixedc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1024" y="1581225"/>
            <a:ext cx="3116478" cy="256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4" descr="ROTEM_detection principle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6402" y="1570182"/>
            <a:ext cx="4681850" cy="331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Pasquale Morena\Desktop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2475" y="4158493"/>
            <a:ext cx="316519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scielo.br/img/revistas/eins/v15n3/1679-4508-eins-S1679-45082017MD3130-gf02-pt.jpg"/>
          <p:cNvPicPr>
            <a:picLocks noChangeAspect="1" noChangeArrowheads="1"/>
          </p:cNvPicPr>
          <p:nvPr/>
        </p:nvPicPr>
        <p:blipFill>
          <a:blip r:embed="rId6" cstate="print"/>
          <a:srcRect l="4965" t="8386" r="17253" b="32908"/>
          <a:stretch>
            <a:fillRect/>
          </a:stretch>
        </p:blipFill>
        <p:spPr bwMode="auto">
          <a:xfrm>
            <a:off x="6332896" y="1565230"/>
            <a:ext cx="4833868" cy="3599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915592" y="137825"/>
            <a:ext cx="763302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000" b="1" dirty="0"/>
              <a:t>Aplicações </a:t>
            </a:r>
            <a:r>
              <a:rPr lang="pt-BR" sz="4000" b="1" dirty="0" err="1"/>
              <a:t>Tromboelasto</a:t>
            </a:r>
            <a:r>
              <a:rPr lang="pt-BR" sz="4000" b="1" dirty="0"/>
              <a:t>(</a:t>
            </a:r>
            <a:r>
              <a:rPr lang="pt-BR" sz="4000" b="1" dirty="0" err="1"/>
              <a:t>metria</a:t>
            </a:r>
            <a:r>
              <a:rPr lang="pt-BR" sz="4000" b="1" dirty="0"/>
              <a:t>/grafia)</a:t>
            </a:r>
          </a:p>
        </p:txBody>
      </p:sp>
      <p:sp>
        <p:nvSpPr>
          <p:cNvPr id="4" name="Text Box 24"/>
          <p:cNvSpPr txBox="1">
            <a:spLocks noChangeArrowheads="1"/>
          </p:cNvSpPr>
          <p:nvPr/>
        </p:nvSpPr>
        <p:spPr bwMode="auto">
          <a:xfrm>
            <a:off x="273580" y="1531144"/>
            <a:ext cx="8569325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2400" b="1" dirty="0"/>
              <a:t>Transplante hepático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pt-BR" sz="1600" dirty="0"/>
              <a:t> Alterações da hemostasia  nas fases anepática e após a reperfusão do órgão transplantado. 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pt-BR" sz="1600" dirty="0"/>
              <a:t> Permite monitorizar a </a:t>
            </a:r>
            <a:r>
              <a:rPr lang="pt-BR" sz="1600" dirty="0" err="1"/>
              <a:t>hiperfibrinólise</a:t>
            </a:r>
            <a:r>
              <a:rPr lang="pt-BR" sz="1600" dirty="0"/>
              <a:t>  que ocorre nessas fases e também o seu controle com o emprego de hemocomponentes e drogas antifibrinolíticas</a:t>
            </a:r>
          </a:p>
          <a:p>
            <a:pPr>
              <a:spcBef>
                <a:spcPct val="50000"/>
              </a:spcBef>
            </a:pPr>
            <a:r>
              <a:rPr lang="pt-BR" sz="1600" dirty="0"/>
              <a:t> </a:t>
            </a:r>
            <a:r>
              <a:rPr lang="pt-BR" sz="1600" dirty="0">
                <a:solidFill>
                  <a:srgbClr val="FF0000"/>
                </a:solidFill>
              </a:rPr>
              <a:t>Testes laboratoriais clássicos : </a:t>
            </a:r>
            <a:r>
              <a:rPr lang="pt-BR" sz="1600" b="1" dirty="0">
                <a:solidFill>
                  <a:srgbClr val="FF0000"/>
                </a:solidFill>
              </a:rPr>
              <a:t>SÃO DEMORADOS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endParaRPr lang="pt-BR" sz="1600" dirty="0"/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377064" y="3569426"/>
            <a:ext cx="8642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dirty="0"/>
              <a:t>Grupo de pacientes monitorado com o TEG recebeu  33% menos sangue e fluidos em relação ao Grupo de pacientes sem monitoração com o TEG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95536" y="3216414"/>
            <a:ext cx="56880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 err="1"/>
              <a:t>Kang</a:t>
            </a:r>
            <a:r>
              <a:rPr lang="pt-BR" sz="1600" b="1" dirty="0"/>
              <a:t> YG </a:t>
            </a:r>
            <a:r>
              <a:rPr lang="pt-BR" sz="1600" b="1" dirty="0" err="1"/>
              <a:t>et</a:t>
            </a:r>
            <a:r>
              <a:rPr lang="pt-BR" sz="1600" b="1" dirty="0"/>
              <a:t> </a:t>
            </a:r>
            <a:r>
              <a:rPr lang="pt-BR" sz="1600" b="1" dirty="0" err="1"/>
              <a:t>al</a:t>
            </a:r>
            <a:r>
              <a:rPr lang="pt-BR" sz="1600" b="1" dirty="0"/>
              <a:t> Transplante Hepático (1985)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8177" y="4164632"/>
            <a:ext cx="280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2400" b="1" dirty="0"/>
              <a:t>Cirurgia Cardíaca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99614" y="4549824"/>
            <a:ext cx="86042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t-BR" sz="1600" dirty="0"/>
              <a:t> Heparina  </a:t>
            </a:r>
            <a:r>
              <a:rPr lang="pt-BR" sz="1200" dirty="0"/>
              <a:t>para prevenir coagulação devido o contato com </a:t>
            </a:r>
            <a:r>
              <a:rPr lang="pt-BR" sz="1200" b="1" dirty="0"/>
              <a:t>superfícies do circuito extracorpórea 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99416" y="4981872"/>
            <a:ext cx="82089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t-BR" sz="1600" dirty="0"/>
              <a:t> Hipotermia  </a:t>
            </a:r>
            <a:r>
              <a:rPr lang="pt-BR" sz="1200" dirty="0"/>
              <a:t>para reduzir dano neuronal – </a:t>
            </a:r>
            <a:r>
              <a:rPr lang="pt-BR" sz="1200" b="1" dirty="0"/>
              <a:t>Diminuição da função plaquetária</a:t>
            </a:r>
            <a:r>
              <a:rPr lang="pt-BR" sz="1200" dirty="0"/>
              <a:t> (proporcional a diminuição da temperatura) 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99614" y="5383162"/>
            <a:ext cx="849674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t-BR" sz="1600" dirty="0"/>
              <a:t> Número de plaquetas e função </a:t>
            </a:r>
            <a:r>
              <a:rPr lang="pt-BR" sz="1200" dirty="0"/>
              <a:t>são alterados devido ao </a:t>
            </a:r>
            <a:r>
              <a:rPr lang="pt-BR" sz="1200" b="1" dirty="0"/>
              <a:t>trauma celular promovido pelos oxigenadores e bomba de </a:t>
            </a:r>
          </a:p>
          <a:p>
            <a:pPr>
              <a:spcBef>
                <a:spcPct val="50000"/>
              </a:spcBef>
            </a:pPr>
            <a:r>
              <a:rPr lang="pt-BR" sz="1200" b="1" dirty="0"/>
              <a:t>    sucção 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99416" y="5917976"/>
            <a:ext cx="820896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t-BR" sz="1600" dirty="0"/>
              <a:t> Ativação da Fibrinólise  </a:t>
            </a:r>
            <a:r>
              <a:rPr lang="pt-BR" sz="1200" dirty="0"/>
              <a:t>induzida por </a:t>
            </a:r>
            <a:r>
              <a:rPr lang="pt-BR" sz="1200" b="1" dirty="0"/>
              <a:t>superfícies do circuito da extracorpórea</a:t>
            </a:r>
          </a:p>
          <a:p>
            <a:pPr>
              <a:spcBef>
                <a:spcPct val="50000"/>
              </a:spcBef>
            </a:pPr>
            <a:r>
              <a:rPr lang="pt-BR" sz="1200" dirty="0"/>
              <a:t>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68313" y="1557338"/>
            <a:ext cx="3671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2400" b="1" dirty="0"/>
              <a:t>Cirurgia Cardíaca</a:t>
            </a: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50825" y="2276475"/>
            <a:ext cx="8713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pt-BR"/>
              <a:t> Identificar pacientes com risco de sangramento durante e após CEC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250825" y="2636912"/>
            <a:ext cx="8569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pt-BR" dirty="0"/>
              <a:t>2. Identificar se o sangramento pós cirúrgico é  devido a alteração da hemostasia ou local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51520" y="2996952"/>
            <a:ext cx="7920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/>
              <a:t>3. Guiar na administração de componentes do sangue durante a CEC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112474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Continuando .....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59916" y="3466926"/>
            <a:ext cx="8964612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2400" b="1" dirty="0"/>
              <a:t>Trauma </a:t>
            </a:r>
          </a:p>
          <a:p>
            <a:pPr>
              <a:spcBef>
                <a:spcPct val="50000"/>
              </a:spcBef>
            </a:pPr>
            <a:r>
              <a:rPr lang="pt-BR" dirty="0"/>
              <a:t> Hemorragia maciça responsável por 40% de morte por trauma</a:t>
            </a:r>
          </a:p>
          <a:p>
            <a:pPr>
              <a:spcBef>
                <a:spcPct val="50000"/>
              </a:spcBef>
            </a:pPr>
            <a:r>
              <a:rPr lang="pt-BR" dirty="0"/>
              <a:t> 25 – 30% dos pacientes com trauma evoluem  a Coagulopatias (difícil de manuseio)</a:t>
            </a:r>
          </a:p>
          <a:p>
            <a:pPr lvl="4">
              <a:spcBef>
                <a:spcPct val="50000"/>
              </a:spcBef>
              <a:buFont typeface="Wingdings" pitchFamily="2" charset="2"/>
              <a:buChar char="ü"/>
            </a:pPr>
            <a:r>
              <a:rPr lang="pt-BR" dirty="0"/>
              <a:t>   consumo e diluição dos fatores de coagulação</a:t>
            </a:r>
          </a:p>
          <a:p>
            <a:pPr lvl="4">
              <a:spcBef>
                <a:spcPct val="50000"/>
              </a:spcBef>
              <a:buFont typeface="Wingdings" pitchFamily="2" charset="2"/>
              <a:buChar char="ü"/>
            </a:pPr>
            <a:r>
              <a:rPr lang="pt-BR" dirty="0"/>
              <a:t>    disfunção das plaquetas</a:t>
            </a:r>
          </a:p>
          <a:p>
            <a:pPr lvl="4">
              <a:spcBef>
                <a:spcPct val="50000"/>
              </a:spcBef>
              <a:buFont typeface="Wingdings" pitchFamily="2" charset="2"/>
              <a:buChar char="ü"/>
            </a:pPr>
            <a:r>
              <a:rPr lang="pt-BR" dirty="0"/>
              <a:t>    aumento da atividade fibrinolítica</a:t>
            </a:r>
          </a:p>
          <a:p>
            <a:pPr lvl="4">
              <a:spcBef>
                <a:spcPct val="50000"/>
              </a:spcBef>
              <a:buFont typeface="Wingdings" pitchFamily="2" charset="2"/>
              <a:buChar char="ü"/>
            </a:pPr>
            <a:r>
              <a:rPr lang="pt-BR" dirty="0"/>
              <a:t>    hipotermia</a:t>
            </a:r>
          </a:p>
          <a:p>
            <a:pPr lvl="4">
              <a:spcBef>
                <a:spcPct val="50000"/>
              </a:spcBef>
              <a:buFont typeface="Wingdings" pitchFamily="2" charset="2"/>
              <a:buChar char="ü"/>
            </a:pPr>
            <a:r>
              <a:rPr lang="pt-BR" dirty="0"/>
              <a:t>    acidose metabólica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15592" y="137825"/>
            <a:ext cx="763302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000" b="1" dirty="0"/>
              <a:t>Aplicações </a:t>
            </a:r>
            <a:r>
              <a:rPr lang="pt-BR" sz="4000" b="1" dirty="0" err="1"/>
              <a:t>Tromboelasto</a:t>
            </a:r>
            <a:r>
              <a:rPr lang="pt-BR" sz="4000" b="1" dirty="0"/>
              <a:t>(</a:t>
            </a:r>
            <a:r>
              <a:rPr lang="pt-BR" sz="4000" b="1" dirty="0" err="1"/>
              <a:t>metria</a:t>
            </a:r>
            <a:r>
              <a:rPr lang="pt-BR" sz="4000" b="1" dirty="0"/>
              <a:t>/grafia)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46649" y="1448004"/>
            <a:ext cx="6983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2400" b="1" dirty="0" err="1"/>
              <a:t>Screening</a:t>
            </a:r>
            <a:r>
              <a:rPr lang="pt-BR" sz="2400" b="1" dirty="0"/>
              <a:t> de Hipercoagulabilidade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68313" y="1843881"/>
            <a:ext cx="76327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/>
              <a:t>Testes laboratoriais convencionais</a:t>
            </a:r>
          </a:p>
          <a:p>
            <a:pPr>
              <a:spcBef>
                <a:spcPct val="50000"/>
              </a:spcBef>
            </a:pPr>
            <a:r>
              <a:rPr lang="pt-BR" dirty="0"/>
              <a:t>                            - Contagem de plaquetas</a:t>
            </a:r>
          </a:p>
          <a:p>
            <a:pPr>
              <a:spcBef>
                <a:spcPct val="50000"/>
              </a:spcBef>
            </a:pPr>
            <a:r>
              <a:rPr lang="pt-BR" dirty="0"/>
              <a:t>                            - Altos níveis de fator VII; VIII; IX; X; XI e fibrinogênio</a:t>
            </a:r>
          </a:p>
          <a:p>
            <a:pPr>
              <a:spcBef>
                <a:spcPct val="50000"/>
              </a:spcBef>
            </a:pPr>
            <a:r>
              <a:rPr lang="pt-BR" dirty="0"/>
              <a:t>                            - Anticoagulante Lúpico </a:t>
            </a:r>
            <a:r>
              <a:rPr lang="pt-BR" b="1" dirty="0"/>
              <a:t>Positivo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68313" y="3356992"/>
            <a:ext cx="7991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2400" b="1" dirty="0"/>
              <a:t>Avaliação dos efeitos de drogas na hemostasia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8313" y="3861048"/>
            <a:ext cx="7632700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/>
              <a:t>Drogas antiplaquetárias</a:t>
            </a:r>
          </a:p>
          <a:p>
            <a:pPr>
              <a:spcBef>
                <a:spcPct val="50000"/>
              </a:spcBef>
            </a:pPr>
            <a:r>
              <a:rPr lang="pt-BR" dirty="0"/>
              <a:t>Drogas afetando a fibrinólise</a:t>
            </a:r>
          </a:p>
          <a:p>
            <a:pPr>
              <a:spcBef>
                <a:spcPct val="50000"/>
              </a:spcBef>
            </a:pPr>
            <a:r>
              <a:rPr lang="pt-BR" dirty="0"/>
              <a:t>Heparina </a:t>
            </a:r>
          </a:p>
          <a:p>
            <a:pPr>
              <a:spcBef>
                <a:spcPct val="50000"/>
              </a:spcBef>
            </a:pPr>
            <a:r>
              <a:rPr lang="pt-BR" dirty="0"/>
              <a:t>Heparina de baixo peso molecular (correlação com </a:t>
            </a:r>
            <a:r>
              <a:rPr lang="pt-BR" dirty="0" err="1"/>
              <a:t>anti-Xa</a:t>
            </a:r>
            <a:r>
              <a:rPr lang="pt-BR" dirty="0"/>
              <a:t>)</a:t>
            </a:r>
          </a:p>
          <a:p>
            <a:pPr>
              <a:spcBef>
                <a:spcPct val="50000"/>
              </a:spcBef>
            </a:pPr>
            <a:r>
              <a:rPr lang="pt-BR" dirty="0"/>
              <a:t>                            </a:t>
            </a:r>
            <a:endParaRPr lang="pt-BR" b="1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68313" y="5733256"/>
            <a:ext cx="835183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2200" b="1" dirty="0"/>
              <a:t>Avaliação da resposta ao tratamento com </a:t>
            </a:r>
            <a:r>
              <a:rPr lang="pt-BR" sz="2200" b="1" dirty="0" err="1"/>
              <a:t>hemoderivados</a:t>
            </a:r>
            <a:r>
              <a:rPr lang="pt-BR" sz="2200" b="1" dirty="0"/>
              <a:t>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15592" y="137825"/>
            <a:ext cx="763302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000" b="1" dirty="0"/>
              <a:t>Aplicações </a:t>
            </a:r>
            <a:r>
              <a:rPr lang="pt-BR" sz="4000" b="1" dirty="0" err="1"/>
              <a:t>Tromboelasto</a:t>
            </a:r>
            <a:r>
              <a:rPr lang="pt-BR" sz="4000" b="1" dirty="0"/>
              <a:t>(</a:t>
            </a:r>
            <a:r>
              <a:rPr lang="pt-BR" sz="4000" b="1" dirty="0" err="1"/>
              <a:t>metria</a:t>
            </a:r>
            <a:r>
              <a:rPr lang="pt-BR" sz="4000" b="1" dirty="0"/>
              <a:t>/grafia)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cielo.br/img/revistas/eins/v15n3/1679-4508-eins-S1679-45082017MD3130-gf02-pt.jpg"/>
          <p:cNvPicPr>
            <a:picLocks noChangeAspect="1" noChangeArrowheads="1"/>
          </p:cNvPicPr>
          <p:nvPr/>
        </p:nvPicPr>
        <p:blipFill>
          <a:blip r:embed="rId2" cstate="print"/>
          <a:srcRect l="4965" t="8386" r="17253" b="32908"/>
          <a:stretch>
            <a:fillRect/>
          </a:stretch>
        </p:blipFill>
        <p:spPr bwMode="auto">
          <a:xfrm>
            <a:off x="378690" y="934700"/>
            <a:ext cx="7536796" cy="5612510"/>
          </a:xfrm>
          <a:prstGeom prst="rect">
            <a:avLst/>
          </a:prstGeom>
          <a:noFill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915592" y="137825"/>
            <a:ext cx="76330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/>
              <a:t>Parâmetros de avaliação </a:t>
            </a:r>
          </a:p>
        </p:txBody>
      </p:sp>
      <p:sp>
        <p:nvSpPr>
          <p:cNvPr id="5" name="Elipse 4"/>
          <p:cNvSpPr/>
          <p:nvPr/>
        </p:nvSpPr>
        <p:spPr>
          <a:xfrm>
            <a:off x="914400" y="3398981"/>
            <a:ext cx="979055" cy="150552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512041" y="693335"/>
            <a:ext cx="10700924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b="1" dirty="0"/>
              <a:t> </a:t>
            </a:r>
            <a:r>
              <a:rPr lang="pt-BR" sz="2400" b="1" dirty="0">
                <a:solidFill>
                  <a:schemeClr val="bg1"/>
                </a:solidFill>
              </a:rPr>
              <a:t>CT </a:t>
            </a:r>
            <a:r>
              <a:rPr lang="pt-BR" sz="2400" dirty="0">
                <a:solidFill>
                  <a:schemeClr val="bg1"/>
                </a:solidFill>
              </a:rPr>
              <a:t>revela o tempo em que inicia a formação da rede de fibrina  </a:t>
            </a:r>
          </a:p>
          <a:p>
            <a:r>
              <a:rPr lang="pt-BR" sz="2400" dirty="0">
                <a:solidFill>
                  <a:schemeClr val="bg1"/>
                </a:solidFill>
              </a:rPr>
              <a:t>Está relacionado aos testes convencionais mas com valores diferentes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956530" y="1819278"/>
            <a:ext cx="35913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/>
              <a:t>Aplicação clínica</a:t>
            </a:r>
          </a:p>
          <a:p>
            <a:r>
              <a:rPr lang="pt-BR" b="1" dirty="0"/>
              <a:t>CT </a:t>
            </a:r>
            <a:r>
              <a:rPr lang="pt-BR" dirty="0"/>
              <a:t>facilita a decisão de reposição</a:t>
            </a:r>
          </a:p>
          <a:p>
            <a:r>
              <a:rPr lang="pt-BR" dirty="0"/>
              <a:t> de fatores de coagulação:</a:t>
            </a:r>
          </a:p>
          <a:p>
            <a:r>
              <a:rPr lang="pt-BR" dirty="0"/>
              <a:t> (Plasma fresco ou antídotos de </a:t>
            </a:r>
          </a:p>
          <a:p>
            <a:r>
              <a:rPr lang="pt-BR" dirty="0"/>
              <a:t>anticoagulante como a </a:t>
            </a:r>
            <a:r>
              <a:rPr lang="pt-BR" dirty="0" err="1"/>
              <a:t>protamina</a:t>
            </a:r>
            <a:r>
              <a:rPr lang="pt-BR" dirty="0"/>
              <a:t>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974695" y="3504276"/>
            <a:ext cx="3284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u="sng" dirty="0">
                <a:solidFill>
                  <a:srgbClr val="CC0066"/>
                </a:solidFill>
              </a:rPr>
              <a:t>CT prolongado</a:t>
            </a:r>
          </a:p>
          <a:p>
            <a:pPr>
              <a:buFont typeface="Arial" pitchFamily="34" charset="0"/>
              <a:buChar char="•"/>
            </a:pPr>
            <a:r>
              <a:rPr lang="pt-BR" sz="1600" b="1" dirty="0">
                <a:solidFill>
                  <a:srgbClr val="CC0066"/>
                </a:solidFill>
              </a:rPr>
              <a:t> Deficiência de fator</a:t>
            </a:r>
          </a:p>
          <a:p>
            <a:pPr>
              <a:buFont typeface="Arial" pitchFamily="34" charset="0"/>
              <a:buChar char="•"/>
            </a:pPr>
            <a:r>
              <a:rPr lang="pt-BR" sz="1600" b="1" dirty="0">
                <a:solidFill>
                  <a:srgbClr val="CC0066"/>
                </a:solidFill>
              </a:rPr>
              <a:t> Anticoagulação</a:t>
            </a:r>
          </a:p>
          <a:p>
            <a:pPr>
              <a:buFont typeface="Arial" pitchFamily="34" charset="0"/>
              <a:buChar char="•"/>
            </a:pPr>
            <a:r>
              <a:rPr lang="pt-BR" sz="1600" b="1" dirty="0">
                <a:solidFill>
                  <a:srgbClr val="CC0066"/>
                </a:solidFill>
              </a:rPr>
              <a:t> </a:t>
            </a:r>
            <a:r>
              <a:rPr lang="pt-BR" sz="1600" b="1" dirty="0" err="1">
                <a:solidFill>
                  <a:srgbClr val="CC0066"/>
                </a:solidFill>
              </a:rPr>
              <a:t>Hipofibrinogenemia</a:t>
            </a:r>
            <a:endParaRPr lang="pt-BR" sz="1600" b="1" dirty="0">
              <a:solidFill>
                <a:srgbClr val="CC0066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sz="1600" b="1" dirty="0">
                <a:solidFill>
                  <a:srgbClr val="CC0066"/>
                </a:solidFill>
              </a:rPr>
              <a:t> Plaquetopenia grave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974695" y="4906634"/>
            <a:ext cx="2159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u="sng" dirty="0">
                <a:solidFill>
                  <a:srgbClr val="CC0066"/>
                </a:solidFill>
              </a:rPr>
              <a:t>CT encurtado</a:t>
            </a:r>
          </a:p>
          <a:p>
            <a:pPr>
              <a:buFont typeface="Arial" pitchFamily="34" charset="0"/>
              <a:buChar char="•"/>
            </a:pPr>
            <a:r>
              <a:rPr lang="pt-BR" sz="1600" b="1" dirty="0">
                <a:solidFill>
                  <a:srgbClr val="CC0066"/>
                </a:solidFill>
              </a:rPr>
              <a:t> Hipercoagulabilidade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cielo.br/img/revistas/eins/v15n3/1679-4508-eins-S1679-45082017MD3130-gf02-pt.jpg"/>
          <p:cNvPicPr>
            <a:picLocks noChangeAspect="1" noChangeArrowheads="1"/>
          </p:cNvPicPr>
          <p:nvPr/>
        </p:nvPicPr>
        <p:blipFill>
          <a:blip r:embed="rId2" cstate="print"/>
          <a:srcRect l="4965" t="8386" r="17253" b="32908"/>
          <a:stretch>
            <a:fillRect/>
          </a:stretch>
        </p:blipFill>
        <p:spPr bwMode="auto">
          <a:xfrm>
            <a:off x="378690" y="934700"/>
            <a:ext cx="7536796" cy="5612510"/>
          </a:xfrm>
          <a:prstGeom prst="rect">
            <a:avLst/>
          </a:prstGeom>
          <a:noFill/>
        </p:spPr>
      </p:pic>
      <p:sp>
        <p:nvSpPr>
          <p:cNvPr id="5" name="Elipse 4"/>
          <p:cNvSpPr/>
          <p:nvPr/>
        </p:nvSpPr>
        <p:spPr>
          <a:xfrm>
            <a:off x="1616336" y="3214261"/>
            <a:ext cx="979055" cy="1505528"/>
          </a:xfrm>
          <a:prstGeom prst="ellipse">
            <a:avLst/>
          </a:prstGeom>
          <a:noFill/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7956530" y="1819278"/>
            <a:ext cx="3591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CFT </a:t>
            </a:r>
            <a:r>
              <a:rPr lang="pt-BR" dirty="0"/>
              <a:t>descreve a velocidade de formação do coágulo mediado por plaquetas ativadas pela trombina gerada e fator </a:t>
            </a:r>
            <a:r>
              <a:rPr lang="pt-BR" dirty="0" err="1"/>
              <a:t>XIIIa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7974695" y="4619854"/>
            <a:ext cx="3284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u="sng" dirty="0">
                <a:solidFill>
                  <a:srgbClr val="CC0066"/>
                </a:solidFill>
              </a:rPr>
              <a:t>CFT prolongado</a:t>
            </a:r>
          </a:p>
          <a:p>
            <a:pPr>
              <a:buFont typeface="Arial" pitchFamily="34" charset="0"/>
              <a:buChar char="•"/>
            </a:pPr>
            <a:r>
              <a:rPr lang="pt-BR" sz="1600" b="1" dirty="0">
                <a:solidFill>
                  <a:srgbClr val="CC0066"/>
                </a:solidFill>
              </a:rPr>
              <a:t> </a:t>
            </a:r>
            <a:r>
              <a:rPr lang="pt-BR" sz="1600" dirty="0">
                <a:solidFill>
                  <a:srgbClr val="CC0066"/>
                </a:solidFill>
              </a:rPr>
              <a:t>Deficiência de fator</a:t>
            </a:r>
          </a:p>
          <a:p>
            <a:pPr>
              <a:buFont typeface="Arial" pitchFamily="34" charset="0"/>
              <a:buChar char="•"/>
            </a:pPr>
            <a:r>
              <a:rPr lang="pt-BR" sz="1600" dirty="0">
                <a:solidFill>
                  <a:srgbClr val="CC0066"/>
                </a:solidFill>
              </a:rPr>
              <a:t> Plaquetopenia</a:t>
            </a:r>
          </a:p>
          <a:p>
            <a:pPr>
              <a:buFont typeface="Arial" pitchFamily="34" charset="0"/>
              <a:buChar char="•"/>
            </a:pPr>
            <a:r>
              <a:rPr lang="pt-BR" sz="1600" dirty="0">
                <a:solidFill>
                  <a:srgbClr val="CC0066"/>
                </a:solidFill>
              </a:rPr>
              <a:t> Hipofibrinogenemia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974695" y="5735896"/>
            <a:ext cx="2159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u="sng" dirty="0">
                <a:solidFill>
                  <a:srgbClr val="CC0066"/>
                </a:solidFill>
              </a:rPr>
              <a:t>CFT encurtado</a:t>
            </a:r>
          </a:p>
          <a:p>
            <a:pPr>
              <a:buFont typeface="Arial" pitchFamily="34" charset="0"/>
              <a:buChar char="•"/>
            </a:pPr>
            <a:r>
              <a:rPr lang="pt-BR" sz="1600" dirty="0">
                <a:solidFill>
                  <a:srgbClr val="CC0066"/>
                </a:solidFill>
              </a:rPr>
              <a:t> Hipercoagulabilidade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02784" y="681043"/>
            <a:ext cx="9601798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CFT – </a:t>
            </a:r>
            <a:r>
              <a:rPr lang="pt-BR" sz="2400" b="1" dirty="0" err="1">
                <a:solidFill>
                  <a:schemeClr val="bg1"/>
                </a:solidFill>
              </a:rPr>
              <a:t>Clot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Formation</a:t>
            </a:r>
            <a:r>
              <a:rPr lang="pt-BR" sz="2400" b="1" dirty="0">
                <a:solidFill>
                  <a:schemeClr val="bg1"/>
                </a:solidFill>
              </a:rPr>
              <a:t> Time (segundos) </a:t>
            </a:r>
            <a:r>
              <a:rPr lang="pt-BR" sz="2400" dirty="0">
                <a:solidFill>
                  <a:schemeClr val="bg1"/>
                </a:solidFill>
              </a:rPr>
              <a:t>– Tempo a partir do CT e 20 mm de amplitude de formação do coágulo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961746" y="2985854"/>
            <a:ext cx="42302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u="sng" dirty="0"/>
              <a:t>Aplicação clínica</a:t>
            </a:r>
          </a:p>
          <a:p>
            <a:r>
              <a:rPr lang="pt-BR" b="1" dirty="0"/>
              <a:t>CFT </a:t>
            </a:r>
            <a:r>
              <a:rPr lang="pt-BR" dirty="0"/>
              <a:t>facilita a decisão de reposição de</a:t>
            </a:r>
          </a:p>
          <a:p>
            <a:r>
              <a:rPr lang="pt-BR" dirty="0"/>
              <a:t> concentrado de plaquetas ou de produtos </a:t>
            </a:r>
          </a:p>
          <a:p>
            <a:r>
              <a:rPr lang="pt-BR" dirty="0"/>
              <a:t>contendo fibrinogênio: Plasma Fresco</a:t>
            </a:r>
          </a:p>
          <a:p>
            <a:r>
              <a:rPr lang="pt-BR" dirty="0"/>
              <a:t> Congelado; Crioprecipitado ou ambos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915592" y="137825"/>
            <a:ext cx="76330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/>
              <a:t>Parâmetros de avaliação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/>
      <p:bldP spid="10" grpId="0" animBg="1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cielo.br/img/revistas/eins/v15n3/1679-4508-eins-S1679-45082017MD3130-gf02-pt.jpg"/>
          <p:cNvPicPr>
            <a:picLocks noChangeAspect="1" noChangeArrowheads="1"/>
          </p:cNvPicPr>
          <p:nvPr/>
        </p:nvPicPr>
        <p:blipFill>
          <a:blip r:embed="rId2" cstate="print"/>
          <a:srcRect l="4965" t="8386" r="17253" b="32908"/>
          <a:stretch>
            <a:fillRect/>
          </a:stretch>
        </p:blipFill>
        <p:spPr bwMode="auto">
          <a:xfrm>
            <a:off x="378690" y="934700"/>
            <a:ext cx="7536796" cy="5612510"/>
          </a:xfrm>
          <a:prstGeom prst="rect">
            <a:avLst/>
          </a:prstGeom>
          <a:noFill/>
        </p:spPr>
      </p:pic>
      <p:sp>
        <p:nvSpPr>
          <p:cNvPr id="5" name="Elipse 4"/>
          <p:cNvSpPr/>
          <p:nvPr/>
        </p:nvSpPr>
        <p:spPr>
          <a:xfrm rot="2361867">
            <a:off x="2378052" y="752682"/>
            <a:ext cx="909201" cy="3908510"/>
          </a:xfrm>
          <a:prstGeom prst="ellipse">
            <a:avLst/>
          </a:prstGeom>
          <a:noFill/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7956530" y="1819278"/>
            <a:ext cx="35913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α</a:t>
            </a:r>
            <a:r>
              <a:rPr lang="pt-BR" b="1" dirty="0"/>
              <a:t>-Ângulo </a:t>
            </a:r>
            <a:r>
              <a:rPr lang="pt-BR" dirty="0"/>
              <a:t>descreve a cinética da formação do coágulo mediada por plaquetas ativadas por trombina gerada e fator </a:t>
            </a:r>
            <a:r>
              <a:rPr lang="pt-BR" dirty="0" err="1"/>
              <a:t>XIIIa</a:t>
            </a:r>
            <a:r>
              <a:rPr lang="pt-BR" dirty="0"/>
              <a:t>. O CFT é encurtado quando </a:t>
            </a:r>
            <a:r>
              <a:rPr lang="el-GR" dirty="0"/>
              <a:t>α</a:t>
            </a:r>
            <a:r>
              <a:rPr lang="pt-BR" dirty="0"/>
              <a:t>-Ângulo  está aumentado</a:t>
            </a:r>
          </a:p>
          <a:p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7961746" y="4805398"/>
            <a:ext cx="42302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u="sng" dirty="0"/>
              <a:t>Aplicação clínica</a:t>
            </a:r>
          </a:p>
          <a:p>
            <a:r>
              <a:rPr lang="pt-BR" dirty="0"/>
              <a:t>o parâmetro se correlaciona com o parâmetro CFT</a:t>
            </a:r>
          </a:p>
          <a:p>
            <a:r>
              <a:rPr lang="pt-BR" dirty="0"/>
              <a:t>Pequenos ângulos sugerem trombocitopenia ou </a:t>
            </a:r>
            <a:r>
              <a:rPr lang="pt-BR" dirty="0" err="1"/>
              <a:t>hipofibrinogenemia</a:t>
            </a:r>
            <a:endParaRPr lang="pt-BR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915592" y="137825"/>
            <a:ext cx="76330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/>
              <a:t>Parâmetros de avaliação 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27177" y="690278"/>
            <a:ext cx="11827762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</a:rPr>
              <a:t>α</a:t>
            </a:r>
            <a:r>
              <a:rPr lang="pt-BR" sz="2400" b="1" dirty="0">
                <a:solidFill>
                  <a:schemeClr val="bg1"/>
                </a:solidFill>
              </a:rPr>
              <a:t>- Ângulo (°) </a:t>
            </a:r>
            <a:r>
              <a:rPr lang="pt-BR" sz="2400" dirty="0">
                <a:solidFill>
                  <a:schemeClr val="bg1"/>
                </a:solidFill>
              </a:rPr>
              <a:t>O ângulo entre a linha horizontal do traçado e a tangente da curva de coagulação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7934295" y="3570767"/>
            <a:ext cx="4183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</a:t>
            </a:r>
            <a:r>
              <a:rPr lang="pt-BR" dirty="0"/>
              <a:t>-Ângulo =&gt; o aumento da velocidade de construção do coágulo aumenta a amplitude , indicativo de estabilidade do coágulo aumentada 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897745" y="2303512"/>
            <a:ext cx="3648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>
                <a:solidFill>
                  <a:schemeClr val="bg1"/>
                </a:solidFill>
              </a:rPr>
              <a:t>α</a:t>
            </a:r>
            <a:r>
              <a:rPr lang="pt-BR" b="1" u="sng" dirty="0">
                <a:solidFill>
                  <a:schemeClr val="bg1"/>
                </a:solidFill>
              </a:rPr>
              <a:t>- Ângulo diminuído</a:t>
            </a:r>
          </a:p>
          <a:p>
            <a:pPr>
              <a:buFont typeface="Arial" pitchFamily="34" charset="0"/>
              <a:buChar char="•"/>
            </a:pP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Hipofibrinogenemia</a:t>
            </a:r>
            <a:endParaRPr lang="pt-BR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 Plaquetopenia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934690" y="3655668"/>
            <a:ext cx="2874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>
                <a:solidFill>
                  <a:schemeClr val="bg1"/>
                </a:solidFill>
              </a:rPr>
              <a:t>α</a:t>
            </a:r>
            <a:r>
              <a:rPr lang="pt-BR" b="1" u="sng" dirty="0">
                <a:solidFill>
                  <a:schemeClr val="bg1"/>
                </a:solidFill>
              </a:rPr>
              <a:t>- Ângulo aumentado</a:t>
            </a:r>
          </a:p>
          <a:p>
            <a:pPr>
              <a:buFont typeface="Arial" pitchFamily="34" charset="0"/>
              <a:buChar char="•"/>
            </a:pP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Hipercoagulabilidade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1" grpId="0"/>
      <p:bldP spid="14" grpId="0" animBg="1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Elipse 11"/>
          <p:cNvSpPr/>
          <p:nvPr/>
        </p:nvSpPr>
        <p:spPr>
          <a:xfrm rot="5400000">
            <a:off x="2787072" y="2602347"/>
            <a:ext cx="4733638" cy="282632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295573" y="397163"/>
            <a:ext cx="7666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Introdução – estruturas intracelular</a:t>
            </a:r>
          </a:p>
        </p:txBody>
      </p:sp>
      <p:sp>
        <p:nvSpPr>
          <p:cNvPr id="14" name="Elipse 13"/>
          <p:cNvSpPr/>
          <p:nvPr/>
        </p:nvSpPr>
        <p:spPr>
          <a:xfrm rot="5400000">
            <a:off x="2687779" y="2613894"/>
            <a:ext cx="4959929" cy="2946401"/>
          </a:xfrm>
          <a:prstGeom prst="ellipse">
            <a:avLst/>
          </a:prstGeom>
          <a:noFill/>
          <a:ln w="76200" cmpd="tri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5316" y="5781963"/>
            <a:ext cx="786854" cy="30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Elipse 16"/>
          <p:cNvSpPr/>
          <p:nvPr/>
        </p:nvSpPr>
        <p:spPr>
          <a:xfrm>
            <a:off x="5588000" y="3047999"/>
            <a:ext cx="489527" cy="45258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 17"/>
          <p:cNvSpPr/>
          <p:nvPr/>
        </p:nvSpPr>
        <p:spPr>
          <a:xfrm>
            <a:off x="5809673" y="4461163"/>
            <a:ext cx="360218" cy="1099128"/>
          </a:xfrm>
          <a:custGeom>
            <a:avLst/>
            <a:gdLst>
              <a:gd name="connsiteX0" fmla="*/ 262437 w 558001"/>
              <a:gd name="connsiteY0" fmla="*/ 36946 h 1099128"/>
              <a:gd name="connsiteX1" fmla="*/ 151601 w 558001"/>
              <a:gd name="connsiteY1" fmla="*/ 55418 h 1099128"/>
              <a:gd name="connsiteX2" fmla="*/ 123892 w 558001"/>
              <a:gd name="connsiteY2" fmla="*/ 73891 h 1099128"/>
              <a:gd name="connsiteX3" fmla="*/ 105419 w 558001"/>
              <a:gd name="connsiteY3" fmla="*/ 110837 h 1099128"/>
              <a:gd name="connsiteX4" fmla="*/ 96183 w 558001"/>
              <a:gd name="connsiteY4" fmla="*/ 138546 h 1099128"/>
              <a:gd name="connsiteX5" fmla="*/ 77710 w 558001"/>
              <a:gd name="connsiteY5" fmla="*/ 184728 h 1099128"/>
              <a:gd name="connsiteX6" fmla="*/ 59237 w 558001"/>
              <a:gd name="connsiteY6" fmla="*/ 240146 h 1099128"/>
              <a:gd name="connsiteX7" fmla="*/ 50001 w 558001"/>
              <a:gd name="connsiteY7" fmla="*/ 267855 h 1099128"/>
              <a:gd name="connsiteX8" fmla="*/ 22292 w 558001"/>
              <a:gd name="connsiteY8" fmla="*/ 304800 h 1099128"/>
              <a:gd name="connsiteX9" fmla="*/ 3819 w 558001"/>
              <a:gd name="connsiteY9" fmla="*/ 360218 h 1099128"/>
              <a:gd name="connsiteX10" fmla="*/ 13055 w 558001"/>
              <a:gd name="connsiteY10" fmla="*/ 406400 h 1099128"/>
              <a:gd name="connsiteX11" fmla="*/ 50001 w 558001"/>
              <a:gd name="connsiteY11" fmla="*/ 434109 h 1099128"/>
              <a:gd name="connsiteX12" fmla="*/ 105419 w 558001"/>
              <a:gd name="connsiteY12" fmla="*/ 461818 h 1099128"/>
              <a:gd name="connsiteX13" fmla="*/ 114655 w 558001"/>
              <a:gd name="connsiteY13" fmla="*/ 489528 h 1099128"/>
              <a:gd name="connsiteX14" fmla="*/ 96183 w 558001"/>
              <a:gd name="connsiteY14" fmla="*/ 609600 h 1099128"/>
              <a:gd name="connsiteX15" fmla="*/ 77710 w 558001"/>
              <a:gd name="connsiteY15" fmla="*/ 637309 h 1099128"/>
              <a:gd name="connsiteX16" fmla="*/ 68473 w 558001"/>
              <a:gd name="connsiteY16" fmla="*/ 665018 h 1099128"/>
              <a:gd name="connsiteX17" fmla="*/ 31528 w 558001"/>
              <a:gd name="connsiteY17" fmla="*/ 720437 h 1099128"/>
              <a:gd name="connsiteX18" fmla="*/ 22292 w 558001"/>
              <a:gd name="connsiteY18" fmla="*/ 748146 h 1099128"/>
              <a:gd name="connsiteX19" fmla="*/ 3819 w 558001"/>
              <a:gd name="connsiteY19" fmla="*/ 775855 h 1099128"/>
              <a:gd name="connsiteX20" fmla="*/ 22292 w 558001"/>
              <a:gd name="connsiteY20" fmla="*/ 905164 h 1099128"/>
              <a:gd name="connsiteX21" fmla="*/ 40764 w 558001"/>
              <a:gd name="connsiteY21" fmla="*/ 932873 h 1099128"/>
              <a:gd name="connsiteX22" fmla="*/ 50001 w 558001"/>
              <a:gd name="connsiteY22" fmla="*/ 960582 h 1099128"/>
              <a:gd name="connsiteX23" fmla="*/ 105419 w 558001"/>
              <a:gd name="connsiteY23" fmla="*/ 1006764 h 1099128"/>
              <a:gd name="connsiteX24" fmla="*/ 151601 w 558001"/>
              <a:gd name="connsiteY24" fmla="*/ 1062182 h 1099128"/>
              <a:gd name="connsiteX25" fmla="*/ 179310 w 558001"/>
              <a:gd name="connsiteY25" fmla="*/ 1071418 h 1099128"/>
              <a:gd name="connsiteX26" fmla="*/ 234728 w 558001"/>
              <a:gd name="connsiteY26" fmla="*/ 1099128 h 1099128"/>
              <a:gd name="connsiteX27" fmla="*/ 271673 w 558001"/>
              <a:gd name="connsiteY27" fmla="*/ 1089891 h 1099128"/>
              <a:gd name="connsiteX28" fmla="*/ 299383 w 558001"/>
              <a:gd name="connsiteY28" fmla="*/ 1062182 h 1099128"/>
              <a:gd name="connsiteX29" fmla="*/ 345564 w 558001"/>
              <a:gd name="connsiteY29" fmla="*/ 1025237 h 1099128"/>
              <a:gd name="connsiteX30" fmla="*/ 391746 w 558001"/>
              <a:gd name="connsiteY30" fmla="*/ 969818 h 1099128"/>
              <a:gd name="connsiteX31" fmla="*/ 391746 w 558001"/>
              <a:gd name="connsiteY31" fmla="*/ 822037 h 1099128"/>
              <a:gd name="connsiteX32" fmla="*/ 382510 w 558001"/>
              <a:gd name="connsiteY32" fmla="*/ 794328 h 1099128"/>
              <a:gd name="connsiteX33" fmla="*/ 327092 w 558001"/>
              <a:gd name="connsiteY33" fmla="*/ 766618 h 1099128"/>
              <a:gd name="connsiteX34" fmla="*/ 345564 w 558001"/>
              <a:gd name="connsiteY34" fmla="*/ 711200 h 1099128"/>
              <a:gd name="connsiteX35" fmla="*/ 410219 w 558001"/>
              <a:gd name="connsiteY35" fmla="*/ 646546 h 1099128"/>
              <a:gd name="connsiteX36" fmla="*/ 447164 w 558001"/>
              <a:gd name="connsiteY36" fmla="*/ 628073 h 1099128"/>
              <a:gd name="connsiteX37" fmla="*/ 502583 w 558001"/>
              <a:gd name="connsiteY37" fmla="*/ 609600 h 1099128"/>
              <a:gd name="connsiteX38" fmla="*/ 530292 w 558001"/>
              <a:gd name="connsiteY38" fmla="*/ 600364 h 1099128"/>
              <a:gd name="connsiteX39" fmla="*/ 539528 w 558001"/>
              <a:gd name="connsiteY39" fmla="*/ 544946 h 1099128"/>
              <a:gd name="connsiteX40" fmla="*/ 548764 w 558001"/>
              <a:gd name="connsiteY40" fmla="*/ 461818 h 1099128"/>
              <a:gd name="connsiteX41" fmla="*/ 558001 w 558001"/>
              <a:gd name="connsiteY41" fmla="*/ 387928 h 1099128"/>
              <a:gd name="connsiteX42" fmla="*/ 548764 w 558001"/>
              <a:gd name="connsiteY42" fmla="*/ 249382 h 1099128"/>
              <a:gd name="connsiteX43" fmla="*/ 539528 w 558001"/>
              <a:gd name="connsiteY43" fmla="*/ 221673 h 1099128"/>
              <a:gd name="connsiteX44" fmla="*/ 474873 w 558001"/>
              <a:gd name="connsiteY44" fmla="*/ 147782 h 1099128"/>
              <a:gd name="connsiteX45" fmla="*/ 419455 w 558001"/>
              <a:gd name="connsiteY45" fmla="*/ 129309 h 1099128"/>
              <a:gd name="connsiteX46" fmla="*/ 364037 w 558001"/>
              <a:gd name="connsiteY46" fmla="*/ 110837 h 1099128"/>
              <a:gd name="connsiteX47" fmla="*/ 336328 w 558001"/>
              <a:gd name="connsiteY47" fmla="*/ 101600 h 1099128"/>
              <a:gd name="connsiteX48" fmla="*/ 299383 w 558001"/>
              <a:gd name="connsiteY48" fmla="*/ 92364 h 1099128"/>
              <a:gd name="connsiteX49" fmla="*/ 290146 w 558001"/>
              <a:gd name="connsiteY49" fmla="*/ 55418 h 1099128"/>
              <a:gd name="connsiteX50" fmla="*/ 271673 w 558001"/>
              <a:gd name="connsiteY50" fmla="*/ 0 h 1099128"/>
              <a:gd name="connsiteX51" fmla="*/ 262437 w 558001"/>
              <a:gd name="connsiteY51" fmla="*/ 36946 h 109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8001" h="1099128">
                <a:moveTo>
                  <a:pt x="262437" y="36946"/>
                </a:moveTo>
                <a:cubicBezTo>
                  <a:pt x="242425" y="46182"/>
                  <a:pt x="182547" y="39945"/>
                  <a:pt x="151601" y="55418"/>
                </a:cubicBezTo>
                <a:cubicBezTo>
                  <a:pt x="141672" y="60382"/>
                  <a:pt x="133128" y="67733"/>
                  <a:pt x="123892" y="73891"/>
                </a:cubicBezTo>
                <a:cubicBezTo>
                  <a:pt x="117734" y="86206"/>
                  <a:pt x="110843" y="98181"/>
                  <a:pt x="105419" y="110837"/>
                </a:cubicBezTo>
                <a:cubicBezTo>
                  <a:pt x="101584" y="119786"/>
                  <a:pt x="99601" y="129430"/>
                  <a:pt x="96183" y="138546"/>
                </a:cubicBezTo>
                <a:cubicBezTo>
                  <a:pt x="90361" y="154070"/>
                  <a:pt x="83376" y="169146"/>
                  <a:pt x="77710" y="184728"/>
                </a:cubicBezTo>
                <a:cubicBezTo>
                  <a:pt x="71056" y="203028"/>
                  <a:pt x="65395" y="221673"/>
                  <a:pt x="59237" y="240146"/>
                </a:cubicBezTo>
                <a:cubicBezTo>
                  <a:pt x="56158" y="249382"/>
                  <a:pt x="55843" y="260066"/>
                  <a:pt x="50001" y="267855"/>
                </a:cubicBezTo>
                <a:lnTo>
                  <a:pt x="22292" y="304800"/>
                </a:lnTo>
                <a:cubicBezTo>
                  <a:pt x="16134" y="323273"/>
                  <a:pt x="0" y="341124"/>
                  <a:pt x="3819" y="360218"/>
                </a:cubicBezTo>
                <a:cubicBezTo>
                  <a:pt x="6898" y="375612"/>
                  <a:pt x="4735" y="393087"/>
                  <a:pt x="13055" y="406400"/>
                </a:cubicBezTo>
                <a:cubicBezTo>
                  <a:pt x="21214" y="419454"/>
                  <a:pt x="37474" y="425161"/>
                  <a:pt x="50001" y="434109"/>
                </a:cubicBezTo>
                <a:cubicBezTo>
                  <a:pt x="81336" y="456491"/>
                  <a:pt x="71103" y="450380"/>
                  <a:pt x="105419" y="461818"/>
                </a:cubicBezTo>
                <a:cubicBezTo>
                  <a:pt x="108498" y="471055"/>
                  <a:pt x="114655" y="479792"/>
                  <a:pt x="114655" y="489528"/>
                </a:cubicBezTo>
                <a:cubicBezTo>
                  <a:pt x="114655" y="510716"/>
                  <a:pt x="111992" y="577982"/>
                  <a:pt x="96183" y="609600"/>
                </a:cubicBezTo>
                <a:cubicBezTo>
                  <a:pt x="91219" y="619529"/>
                  <a:pt x="82675" y="627380"/>
                  <a:pt x="77710" y="637309"/>
                </a:cubicBezTo>
                <a:cubicBezTo>
                  <a:pt x="73356" y="646017"/>
                  <a:pt x="73201" y="656507"/>
                  <a:pt x="68473" y="665018"/>
                </a:cubicBezTo>
                <a:cubicBezTo>
                  <a:pt x="57691" y="684426"/>
                  <a:pt x="31528" y="720437"/>
                  <a:pt x="31528" y="720437"/>
                </a:cubicBezTo>
                <a:cubicBezTo>
                  <a:pt x="28449" y="729673"/>
                  <a:pt x="26646" y="739438"/>
                  <a:pt x="22292" y="748146"/>
                </a:cubicBezTo>
                <a:cubicBezTo>
                  <a:pt x="17328" y="758075"/>
                  <a:pt x="4610" y="764782"/>
                  <a:pt x="3819" y="775855"/>
                </a:cubicBezTo>
                <a:cubicBezTo>
                  <a:pt x="2491" y="794448"/>
                  <a:pt x="5577" y="871735"/>
                  <a:pt x="22292" y="905164"/>
                </a:cubicBezTo>
                <a:cubicBezTo>
                  <a:pt x="27256" y="915093"/>
                  <a:pt x="35800" y="922944"/>
                  <a:pt x="40764" y="932873"/>
                </a:cubicBezTo>
                <a:cubicBezTo>
                  <a:pt x="45118" y="941581"/>
                  <a:pt x="44600" y="952481"/>
                  <a:pt x="50001" y="960582"/>
                </a:cubicBezTo>
                <a:cubicBezTo>
                  <a:pt x="64225" y="981917"/>
                  <a:pt x="84973" y="993133"/>
                  <a:pt x="105419" y="1006764"/>
                </a:cubicBezTo>
                <a:cubicBezTo>
                  <a:pt x="119050" y="1027209"/>
                  <a:pt x="130267" y="1047959"/>
                  <a:pt x="151601" y="1062182"/>
                </a:cubicBezTo>
                <a:cubicBezTo>
                  <a:pt x="159702" y="1067582"/>
                  <a:pt x="170074" y="1068339"/>
                  <a:pt x="179310" y="1071418"/>
                </a:cubicBezTo>
                <a:cubicBezTo>
                  <a:pt x="193319" y="1080757"/>
                  <a:pt x="215609" y="1099128"/>
                  <a:pt x="234728" y="1099128"/>
                </a:cubicBezTo>
                <a:cubicBezTo>
                  <a:pt x="247422" y="1099128"/>
                  <a:pt x="259358" y="1092970"/>
                  <a:pt x="271673" y="1089891"/>
                </a:cubicBezTo>
                <a:cubicBezTo>
                  <a:pt x="280910" y="1080655"/>
                  <a:pt x="289553" y="1070784"/>
                  <a:pt x="299383" y="1062182"/>
                </a:cubicBezTo>
                <a:cubicBezTo>
                  <a:pt x="314219" y="1049201"/>
                  <a:pt x="332583" y="1040073"/>
                  <a:pt x="345564" y="1025237"/>
                </a:cubicBezTo>
                <a:cubicBezTo>
                  <a:pt x="411188" y="950237"/>
                  <a:pt x="318569" y="1018604"/>
                  <a:pt x="391746" y="969818"/>
                </a:cubicBezTo>
                <a:cubicBezTo>
                  <a:pt x="412577" y="907328"/>
                  <a:pt x="406267" y="938205"/>
                  <a:pt x="391746" y="822037"/>
                </a:cubicBezTo>
                <a:cubicBezTo>
                  <a:pt x="390538" y="812376"/>
                  <a:pt x="388592" y="801931"/>
                  <a:pt x="382510" y="794328"/>
                </a:cubicBezTo>
                <a:cubicBezTo>
                  <a:pt x="369489" y="778051"/>
                  <a:pt x="345345" y="772703"/>
                  <a:pt x="327092" y="766618"/>
                </a:cubicBezTo>
                <a:cubicBezTo>
                  <a:pt x="311110" y="702696"/>
                  <a:pt x="310837" y="750888"/>
                  <a:pt x="345564" y="711200"/>
                </a:cubicBezTo>
                <a:cubicBezTo>
                  <a:pt x="423914" y="621657"/>
                  <a:pt x="345659" y="674215"/>
                  <a:pt x="410219" y="646546"/>
                </a:cubicBezTo>
                <a:cubicBezTo>
                  <a:pt x="422874" y="641122"/>
                  <a:pt x="434380" y="633187"/>
                  <a:pt x="447164" y="628073"/>
                </a:cubicBezTo>
                <a:cubicBezTo>
                  <a:pt x="465244" y="620841"/>
                  <a:pt x="484110" y="615758"/>
                  <a:pt x="502583" y="609600"/>
                </a:cubicBezTo>
                <a:lnTo>
                  <a:pt x="530292" y="600364"/>
                </a:lnTo>
                <a:cubicBezTo>
                  <a:pt x="533371" y="581891"/>
                  <a:pt x="537053" y="563509"/>
                  <a:pt x="539528" y="544946"/>
                </a:cubicBezTo>
                <a:cubicBezTo>
                  <a:pt x="543213" y="517311"/>
                  <a:pt x="545506" y="489507"/>
                  <a:pt x="548764" y="461818"/>
                </a:cubicBezTo>
                <a:cubicBezTo>
                  <a:pt x="551664" y="437166"/>
                  <a:pt x="554922" y="412558"/>
                  <a:pt x="558001" y="387928"/>
                </a:cubicBezTo>
                <a:cubicBezTo>
                  <a:pt x="554922" y="341746"/>
                  <a:pt x="553875" y="295383"/>
                  <a:pt x="548764" y="249382"/>
                </a:cubicBezTo>
                <a:cubicBezTo>
                  <a:pt x="547689" y="239706"/>
                  <a:pt x="544256" y="230184"/>
                  <a:pt x="539528" y="221673"/>
                </a:cubicBezTo>
                <a:cubicBezTo>
                  <a:pt x="521105" y="188511"/>
                  <a:pt x="508716" y="162823"/>
                  <a:pt x="474873" y="147782"/>
                </a:cubicBezTo>
                <a:cubicBezTo>
                  <a:pt x="457079" y="139874"/>
                  <a:pt x="437928" y="135467"/>
                  <a:pt x="419455" y="129309"/>
                </a:cubicBezTo>
                <a:lnTo>
                  <a:pt x="364037" y="110837"/>
                </a:lnTo>
                <a:cubicBezTo>
                  <a:pt x="354801" y="107758"/>
                  <a:pt x="345773" y="103961"/>
                  <a:pt x="336328" y="101600"/>
                </a:cubicBezTo>
                <a:lnTo>
                  <a:pt x="299383" y="92364"/>
                </a:lnTo>
                <a:cubicBezTo>
                  <a:pt x="296304" y="80049"/>
                  <a:pt x="293794" y="67577"/>
                  <a:pt x="290146" y="55418"/>
                </a:cubicBezTo>
                <a:cubicBezTo>
                  <a:pt x="284551" y="36767"/>
                  <a:pt x="271673" y="0"/>
                  <a:pt x="271673" y="0"/>
                </a:cubicBezTo>
                <a:cubicBezTo>
                  <a:pt x="241402" y="20181"/>
                  <a:pt x="282449" y="27710"/>
                  <a:pt x="262437" y="36946"/>
                </a:cubicBez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/>
          <p:nvPr/>
        </p:nvSpPr>
        <p:spPr>
          <a:xfrm>
            <a:off x="4137891" y="4414982"/>
            <a:ext cx="323273" cy="38792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/>
          <p:cNvSpPr/>
          <p:nvPr/>
        </p:nvSpPr>
        <p:spPr>
          <a:xfrm>
            <a:off x="4290291" y="3791558"/>
            <a:ext cx="323273" cy="38792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/>
          <p:cNvSpPr/>
          <p:nvPr/>
        </p:nvSpPr>
        <p:spPr>
          <a:xfrm>
            <a:off x="4632023" y="5278554"/>
            <a:ext cx="323273" cy="38792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/>
          <p:cNvSpPr/>
          <p:nvPr/>
        </p:nvSpPr>
        <p:spPr>
          <a:xfrm rot="5400000">
            <a:off x="2835627" y="2757000"/>
            <a:ext cx="4622803" cy="2655577"/>
          </a:xfrm>
          <a:prstGeom prst="ellipse">
            <a:avLst/>
          </a:prstGeom>
          <a:noFill/>
          <a:ln w="76200" cmpd="tri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53" name="AutoShape 5" descr="SciELO - Brasil - Plaquetas: ainda um alvo terapêutico Plaquetas: ainda um  alvo terapêut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8" name="Forma livre 37"/>
          <p:cNvSpPr/>
          <p:nvPr/>
        </p:nvSpPr>
        <p:spPr>
          <a:xfrm rot="19246956">
            <a:off x="5421392" y="1935853"/>
            <a:ext cx="755861" cy="750559"/>
          </a:xfrm>
          <a:custGeom>
            <a:avLst/>
            <a:gdLst>
              <a:gd name="connsiteX0" fmla="*/ 517237 w 526473"/>
              <a:gd name="connsiteY0" fmla="*/ 214850 h 750559"/>
              <a:gd name="connsiteX1" fmla="*/ 360219 w 526473"/>
              <a:gd name="connsiteY1" fmla="*/ 214850 h 750559"/>
              <a:gd name="connsiteX2" fmla="*/ 332509 w 526473"/>
              <a:gd name="connsiteY2" fmla="*/ 196378 h 750559"/>
              <a:gd name="connsiteX3" fmla="*/ 323273 w 526473"/>
              <a:gd name="connsiteY3" fmla="*/ 168668 h 750559"/>
              <a:gd name="connsiteX4" fmla="*/ 295564 w 526473"/>
              <a:gd name="connsiteY4" fmla="*/ 150196 h 750559"/>
              <a:gd name="connsiteX5" fmla="*/ 240146 w 526473"/>
              <a:gd name="connsiteY5" fmla="*/ 104014 h 750559"/>
              <a:gd name="connsiteX6" fmla="*/ 175491 w 526473"/>
              <a:gd name="connsiteY6" fmla="*/ 39359 h 750559"/>
              <a:gd name="connsiteX7" fmla="*/ 138546 w 526473"/>
              <a:gd name="connsiteY7" fmla="*/ 30123 h 750559"/>
              <a:gd name="connsiteX8" fmla="*/ 0 w 526473"/>
              <a:gd name="connsiteY8" fmla="*/ 67068 h 750559"/>
              <a:gd name="connsiteX9" fmla="*/ 9237 w 526473"/>
              <a:gd name="connsiteY9" fmla="*/ 104014 h 750559"/>
              <a:gd name="connsiteX10" fmla="*/ 92364 w 526473"/>
              <a:gd name="connsiteY10" fmla="*/ 140959 h 750559"/>
              <a:gd name="connsiteX11" fmla="*/ 120073 w 526473"/>
              <a:gd name="connsiteY11" fmla="*/ 150196 h 750559"/>
              <a:gd name="connsiteX12" fmla="*/ 147782 w 526473"/>
              <a:gd name="connsiteY12" fmla="*/ 159432 h 750559"/>
              <a:gd name="connsiteX13" fmla="*/ 184728 w 526473"/>
              <a:gd name="connsiteY13" fmla="*/ 214850 h 750559"/>
              <a:gd name="connsiteX14" fmla="*/ 193964 w 526473"/>
              <a:gd name="connsiteY14" fmla="*/ 242559 h 750559"/>
              <a:gd name="connsiteX15" fmla="*/ 230909 w 526473"/>
              <a:gd name="connsiteY15" fmla="*/ 297978 h 750559"/>
              <a:gd name="connsiteX16" fmla="*/ 249382 w 526473"/>
              <a:gd name="connsiteY16" fmla="*/ 353396 h 750559"/>
              <a:gd name="connsiteX17" fmla="*/ 230909 w 526473"/>
              <a:gd name="connsiteY17" fmla="*/ 436523 h 750559"/>
              <a:gd name="connsiteX18" fmla="*/ 203200 w 526473"/>
              <a:gd name="connsiteY18" fmla="*/ 528887 h 750559"/>
              <a:gd name="connsiteX19" fmla="*/ 193964 w 526473"/>
              <a:gd name="connsiteY19" fmla="*/ 556596 h 750559"/>
              <a:gd name="connsiteX20" fmla="*/ 175491 w 526473"/>
              <a:gd name="connsiteY20" fmla="*/ 584305 h 750559"/>
              <a:gd name="connsiteX21" fmla="*/ 166255 w 526473"/>
              <a:gd name="connsiteY21" fmla="*/ 621250 h 750559"/>
              <a:gd name="connsiteX22" fmla="*/ 166255 w 526473"/>
              <a:gd name="connsiteY22" fmla="*/ 713614 h 750559"/>
              <a:gd name="connsiteX23" fmla="*/ 267855 w 526473"/>
              <a:gd name="connsiteY23" fmla="*/ 741323 h 750559"/>
              <a:gd name="connsiteX24" fmla="*/ 295564 w 526473"/>
              <a:gd name="connsiteY24" fmla="*/ 750559 h 750559"/>
              <a:gd name="connsiteX25" fmla="*/ 323273 w 526473"/>
              <a:gd name="connsiteY25" fmla="*/ 695141 h 750559"/>
              <a:gd name="connsiteX26" fmla="*/ 341746 w 526473"/>
              <a:gd name="connsiteY26" fmla="*/ 630487 h 750559"/>
              <a:gd name="connsiteX27" fmla="*/ 369455 w 526473"/>
              <a:gd name="connsiteY27" fmla="*/ 612014 h 750559"/>
              <a:gd name="connsiteX28" fmla="*/ 387928 w 526473"/>
              <a:gd name="connsiteY28" fmla="*/ 584305 h 750559"/>
              <a:gd name="connsiteX29" fmla="*/ 415637 w 526473"/>
              <a:gd name="connsiteY29" fmla="*/ 575068 h 750559"/>
              <a:gd name="connsiteX30" fmla="*/ 471055 w 526473"/>
              <a:gd name="connsiteY30" fmla="*/ 547359 h 750559"/>
              <a:gd name="connsiteX31" fmla="*/ 526473 w 526473"/>
              <a:gd name="connsiteY31" fmla="*/ 575068 h 75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26473" h="750559">
                <a:moveTo>
                  <a:pt x="517237" y="214850"/>
                </a:moveTo>
                <a:cubicBezTo>
                  <a:pt x="451955" y="231171"/>
                  <a:pt x="459404" y="233447"/>
                  <a:pt x="360219" y="214850"/>
                </a:cubicBezTo>
                <a:cubicBezTo>
                  <a:pt x="349308" y="212804"/>
                  <a:pt x="341746" y="202535"/>
                  <a:pt x="332509" y="196378"/>
                </a:cubicBezTo>
                <a:cubicBezTo>
                  <a:pt x="329430" y="187141"/>
                  <a:pt x="329355" y="176271"/>
                  <a:pt x="323273" y="168668"/>
                </a:cubicBezTo>
                <a:cubicBezTo>
                  <a:pt x="316339" y="160000"/>
                  <a:pt x="304092" y="157302"/>
                  <a:pt x="295564" y="150196"/>
                </a:cubicBezTo>
                <a:cubicBezTo>
                  <a:pt x="224439" y="90926"/>
                  <a:pt x="308949" y="149883"/>
                  <a:pt x="240146" y="104014"/>
                </a:cubicBezTo>
                <a:cubicBezTo>
                  <a:pt x="202162" y="47040"/>
                  <a:pt x="222349" y="52747"/>
                  <a:pt x="175491" y="39359"/>
                </a:cubicBezTo>
                <a:cubicBezTo>
                  <a:pt x="163285" y="35872"/>
                  <a:pt x="150861" y="33202"/>
                  <a:pt x="138546" y="30123"/>
                </a:cubicBezTo>
                <a:cubicBezTo>
                  <a:pt x="101179" y="32792"/>
                  <a:pt x="0" y="0"/>
                  <a:pt x="0" y="67068"/>
                </a:cubicBezTo>
                <a:cubicBezTo>
                  <a:pt x="0" y="79762"/>
                  <a:pt x="2195" y="93452"/>
                  <a:pt x="9237" y="104014"/>
                </a:cubicBezTo>
                <a:cubicBezTo>
                  <a:pt x="21784" y="122834"/>
                  <a:pt x="81430" y="137314"/>
                  <a:pt x="92364" y="140959"/>
                </a:cubicBezTo>
                <a:lnTo>
                  <a:pt x="120073" y="150196"/>
                </a:lnTo>
                <a:lnTo>
                  <a:pt x="147782" y="159432"/>
                </a:lnTo>
                <a:cubicBezTo>
                  <a:pt x="160097" y="177905"/>
                  <a:pt x="177707" y="193788"/>
                  <a:pt x="184728" y="214850"/>
                </a:cubicBezTo>
                <a:cubicBezTo>
                  <a:pt x="187807" y="224086"/>
                  <a:pt x="189236" y="234048"/>
                  <a:pt x="193964" y="242559"/>
                </a:cubicBezTo>
                <a:cubicBezTo>
                  <a:pt x="204746" y="261967"/>
                  <a:pt x="223888" y="276916"/>
                  <a:pt x="230909" y="297978"/>
                </a:cubicBezTo>
                <a:lnTo>
                  <a:pt x="249382" y="353396"/>
                </a:lnTo>
                <a:cubicBezTo>
                  <a:pt x="232713" y="453416"/>
                  <a:pt x="249101" y="372853"/>
                  <a:pt x="230909" y="436523"/>
                </a:cubicBezTo>
                <a:cubicBezTo>
                  <a:pt x="202982" y="534265"/>
                  <a:pt x="247114" y="397143"/>
                  <a:pt x="203200" y="528887"/>
                </a:cubicBezTo>
                <a:cubicBezTo>
                  <a:pt x="200121" y="538123"/>
                  <a:pt x="199365" y="548495"/>
                  <a:pt x="193964" y="556596"/>
                </a:cubicBezTo>
                <a:lnTo>
                  <a:pt x="175491" y="584305"/>
                </a:lnTo>
                <a:cubicBezTo>
                  <a:pt x="172412" y="596620"/>
                  <a:pt x="169742" y="609044"/>
                  <a:pt x="166255" y="621250"/>
                </a:cubicBezTo>
                <a:cubicBezTo>
                  <a:pt x="157486" y="651942"/>
                  <a:pt x="139204" y="678833"/>
                  <a:pt x="166255" y="713614"/>
                </a:cubicBezTo>
                <a:cubicBezTo>
                  <a:pt x="175822" y="725914"/>
                  <a:pt x="251553" y="737248"/>
                  <a:pt x="267855" y="741323"/>
                </a:cubicBezTo>
                <a:cubicBezTo>
                  <a:pt x="277300" y="743684"/>
                  <a:pt x="286328" y="747480"/>
                  <a:pt x="295564" y="750559"/>
                </a:cubicBezTo>
                <a:cubicBezTo>
                  <a:pt x="315805" y="720199"/>
                  <a:pt x="313713" y="728602"/>
                  <a:pt x="323273" y="695141"/>
                </a:cubicBezTo>
                <a:cubicBezTo>
                  <a:pt x="324012" y="692556"/>
                  <a:pt x="336823" y="636641"/>
                  <a:pt x="341746" y="630487"/>
                </a:cubicBezTo>
                <a:cubicBezTo>
                  <a:pt x="348681" y="621819"/>
                  <a:pt x="360219" y="618172"/>
                  <a:pt x="369455" y="612014"/>
                </a:cubicBezTo>
                <a:cubicBezTo>
                  <a:pt x="375613" y="602778"/>
                  <a:pt x="379260" y="591240"/>
                  <a:pt x="387928" y="584305"/>
                </a:cubicBezTo>
                <a:cubicBezTo>
                  <a:pt x="395531" y="578223"/>
                  <a:pt x="406929" y="579422"/>
                  <a:pt x="415637" y="575068"/>
                </a:cubicBezTo>
                <a:cubicBezTo>
                  <a:pt x="487257" y="539258"/>
                  <a:pt x="401407" y="570577"/>
                  <a:pt x="471055" y="547359"/>
                </a:cubicBezTo>
                <a:cubicBezTo>
                  <a:pt x="523987" y="557946"/>
                  <a:pt x="510216" y="542554"/>
                  <a:pt x="526473" y="575068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Elipse 38"/>
          <p:cNvSpPr/>
          <p:nvPr/>
        </p:nvSpPr>
        <p:spPr>
          <a:xfrm>
            <a:off x="5218545" y="2641600"/>
            <a:ext cx="267855" cy="277091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Forma livre 39"/>
          <p:cNvSpPr/>
          <p:nvPr/>
        </p:nvSpPr>
        <p:spPr>
          <a:xfrm rot="9550765">
            <a:off x="3773457" y="5188053"/>
            <a:ext cx="755861" cy="271138"/>
          </a:xfrm>
          <a:custGeom>
            <a:avLst/>
            <a:gdLst>
              <a:gd name="connsiteX0" fmla="*/ 517237 w 526473"/>
              <a:gd name="connsiteY0" fmla="*/ 214850 h 750559"/>
              <a:gd name="connsiteX1" fmla="*/ 360219 w 526473"/>
              <a:gd name="connsiteY1" fmla="*/ 214850 h 750559"/>
              <a:gd name="connsiteX2" fmla="*/ 332509 w 526473"/>
              <a:gd name="connsiteY2" fmla="*/ 196378 h 750559"/>
              <a:gd name="connsiteX3" fmla="*/ 323273 w 526473"/>
              <a:gd name="connsiteY3" fmla="*/ 168668 h 750559"/>
              <a:gd name="connsiteX4" fmla="*/ 295564 w 526473"/>
              <a:gd name="connsiteY4" fmla="*/ 150196 h 750559"/>
              <a:gd name="connsiteX5" fmla="*/ 240146 w 526473"/>
              <a:gd name="connsiteY5" fmla="*/ 104014 h 750559"/>
              <a:gd name="connsiteX6" fmla="*/ 175491 w 526473"/>
              <a:gd name="connsiteY6" fmla="*/ 39359 h 750559"/>
              <a:gd name="connsiteX7" fmla="*/ 138546 w 526473"/>
              <a:gd name="connsiteY7" fmla="*/ 30123 h 750559"/>
              <a:gd name="connsiteX8" fmla="*/ 0 w 526473"/>
              <a:gd name="connsiteY8" fmla="*/ 67068 h 750559"/>
              <a:gd name="connsiteX9" fmla="*/ 9237 w 526473"/>
              <a:gd name="connsiteY9" fmla="*/ 104014 h 750559"/>
              <a:gd name="connsiteX10" fmla="*/ 92364 w 526473"/>
              <a:gd name="connsiteY10" fmla="*/ 140959 h 750559"/>
              <a:gd name="connsiteX11" fmla="*/ 120073 w 526473"/>
              <a:gd name="connsiteY11" fmla="*/ 150196 h 750559"/>
              <a:gd name="connsiteX12" fmla="*/ 147782 w 526473"/>
              <a:gd name="connsiteY12" fmla="*/ 159432 h 750559"/>
              <a:gd name="connsiteX13" fmla="*/ 184728 w 526473"/>
              <a:gd name="connsiteY13" fmla="*/ 214850 h 750559"/>
              <a:gd name="connsiteX14" fmla="*/ 193964 w 526473"/>
              <a:gd name="connsiteY14" fmla="*/ 242559 h 750559"/>
              <a:gd name="connsiteX15" fmla="*/ 230909 w 526473"/>
              <a:gd name="connsiteY15" fmla="*/ 297978 h 750559"/>
              <a:gd name="connsiteX16" fmla="*/ 249382 w 526473"/>
              <a:gd name="connsiteY16" fmla="*/ 353396 h 750559"/>
              <a:gd name="connsiteX17" fmla="*/ 230909 w 526473"/>
              <a:gd name="connsiteY17" fmla="*/ 436523 h 750559"/>
              <a:gd name="connsiteX18" fmla="*/ 203200 w 526473"/>
              <a:gd name="connsiteY18" fmla="*/ 528887 h 750559"/>
              <a:gd name="connsiteX19" fmla="*/ 193964 w 526473"/>
              <a:gd name="connsiteY19" fmla="*/ 556596 h 750559"/>
              <a:gd name="connsiteX20" fmla="*/ 175491 w 526473"/>
              <a:gd name="connsiteY20" fmla="*/ 584305 h 750559"/>
              <a:gd name="connsiteX21" fmla="*/ 166255 w 526473"/>
              <a:gd name="connsiteY21" fmla="*/ 621250 h 750559"/>
              <a:gd name="connsiteX22" fmla="*/ 166255 w 526473"/>
              <a:gd name="connsiteY22" fmla="*/ 713614 h 750559"/>
              <a:gd name="connsiteX23" fmla="*/ 267855 w 526473"/>
              <a:gd name="connsiteY23" fmla="*/ 741323 h 750559"/>
              <a:gd name="connsiteX24" fmla="*/ 295564 w 526473"/>
              <a:gd name="connsiteY24" fmla="*/ 750559 h 750559"/>
              <a:gd name="connsiteX25" fmla="*/ 323273 w 526473"/>
              <a:gd name="connsiteY25" fmla="*/ 695141 h 750559"/>
              <a:gd name="connsiteX26" fmla="*/ 341746 w 526473"/>
              <a:gd name="connsiteY26" fmla="*/ 630487 h 750559"/>
              <a:gd name="connsiteX27" fmla="*/ 369455 w 526473"/>
              <a:gd name="connsiteY27" fmla="*/ 612014 h 750559"/>
              <a:gd name="connsiteX28" fmla="*/ 387928 w 526473"/>
              <a:gd name="connsiteY28" fmla="*/ 584305 h 750559"/>
              <a:gd name="connsiteX29" fmla="*/ 415637 w 526473"/>
              <a:gd name="connsiteY29" fmla="*/ 575068 h 750559"/>
              <a:gd name="connsiteX30" fmla="*/ 471055 w 526473"/>
              <a:gd name="connsiteY30" fmla="*/ 547359 h 750559"/>
              <a:gd name="connsiteX31" fmla="*/ 526473 w 526473"/>
              <a:gd name="connsiteY31" fmla="*/ 575068 h 75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26473" h="750559">
                <a:moveTo>
                  <a:pt x="517237" y="214850"/>
                </a:moveTo>
                <a:cubicBezTo>
                  <a:pt x="451955" y="231171"/>
                  <a:pt x="459404" y="233447"/>
                  <a:pt x="360219" y="214850"/>
                </a:cubicBezTo>
                <a:cubicBezTo>
                  <a:pt x="349308" y="212804"/>
                  <a:pt x="341746" y="202535"/>
                  <a:pt x="332509" y="196378"/>
                </a:cubicBezTo>
                <a:cubicBezTo>
                  <a:pt x="329430" y="187141"/>
                  <a:pt x="329355" y="176271"/>
                  <a:pt x="323273" y="168668"/>
                </a:cubicBezTo>
                <a:cubicBezTo>
                  <a:pt x="316339" y="160000"/>
                  <a:pt x="304092" y="157302"/>
                  <a:pt x="295564" y="150196"/>
                </a:cubicBezTo>
                <a:cubicBezTo>
                  <a:pt x="224439" y="90926"/>
                  <a:pt x="308949" y="149883"/>
                  <a:pt x="240146" y="104014"/>
                </a:cubicBezTo>
                <a:cubicBezTo>
                  <a:pt x="202162" y="47040"/>
                  <a:pt x="222349" y="52747"/>
                  <a:pt x="175491" y="39359"/>
                </a:cubicBezTo>
                <a:cubicBezTo>
                  <a:pt x="163285" y="35872"/>
                  <a:pt x="150861" y="33202"/>
                  <a:pt x="138546" y="30123"/>
                </a:cubicBezTo>
                <a:cubicBezTo>
                  <a:pt x="101179" y="32792"/>
                  <a:pt x="0" y="0"/>
                  <a:pt x="0" y="67068"/>
                </a:cubicBezTo>
                <a:cubicBezTo>
                  <a:pt x="0" y="79762"/>
                  <a:pt x="2195" y="93452"/>
                  <a:pt x="9237" y="104014"/>
                </a:cubicBezTo>
                <a:cubicBezTo>
                  <a:pt x="21784" y="122834"/>
                  <a:pt x="81430" y="137314"/>
                  <a:pt x="92364" y="140959"/>
                </a:cubicBezTo>
                <a:lnTo>
                  <a:pt x="120073" y="150196"/>
                </a:lnTo>
                <a:lnTo>
                  <a:pt x="147782" y="159432"/>
                </a:lnTo>
                <a:cubicBezTo>
                  <a:pt x="160097" y="177905"/>
                  <a:pt x="177707" y="193788"/>
                  <a:pt x="184728" y="214850"/>
                </a:cubicBezTo>
                <a:cubicBezTo>
                  <a:pt x="187807" y="224086"/>
                  <a:pt x="189236" y="234048"/>
                  <a:pt x="193964" y="242559"/>
                </a:cubicBezTo>
                <a:cubicBezTo>
                  <a:pt x="204746" y="261967"/>
                  <a:pt x="223888" y="276916"/>
                  <a:pt x="230909" y="297978"/>
                </a:cubicBezTo>
                <a:lnTo>
                  <a:pt x="249382" y="353396"/>
                </a:lnTo>
                <a:cubicBezTo>
                  <a:pt x="232713" y="453416"/>
                  <a:pt x="249101" y="372853"/>
                  <a:pt x="230909" y="436523"/>
                </a:cubicBezTo>
                <a:cubicBezTo>
                  <a:pt x="202982" y="534265"/>
                  <a:pt x="247114" y="397143"/>
                  <a:pt x="203200" y="528887"/>
                </a:cubicBezTo>
                <a:cubicBezTo>
                  <a:pt x="200121" y="538123"/>
                  <a:pt x="199365" y="548495"/>
                  <a:pt x="193964" y="556596"/>
                </a:cubicBezTo>
                <a:lnTo>
                  <a:pt x="175491" y="584305"/>
                </a:lnTo>
                <a:cubicBezTo>
                  <a:pt x="172412" y="596620"/>
                  <a:pt x="169742" y="609044"/>
                  <a:pt x="166255" y="621250"/>
                </a:cubicBezTo>
                <a:cubicBezTo>
                  <a:pt x="157486" y="651942"/>
                  <a:pt x="139204" y="678833"/>
                  <a:pt x="166255" y="713614"/>
                </a:cubicBezTo>
                <a:cubicBezTo>
                  <a:pt x="175822" y="725914"/>
                  <a:pt x="251553" y="737248"/>
                  <a:pt x="267855" y="741323"/>
                </a:cubicBezTo>
                <a:cubicBezTo>
                  <a:pt x="277300" y="743684"/>
                  <a:pt x="286328" y="747480"/>
                  <a:pt x="295564" y="750559"/>
                </a:cubicBezTo>
                <a:cubicBezTo>
                  <a:pt x="315805" y="720199"/>
                  <a:pt x="313713" y="728602"/>
                  <a:pt x="323273" y="695141"/>
                </a:cubicBezTo>
                <a:cubicBezTo>
                  <a:pt x="324012" y="692556"/>
                  <a:pt x="336823" y="636641"/>
                  <a:pt x="341746" y="630487"/>
                </a:cubicBezTo>
                <a:cubicBezTo>
                  <a:pt x="348681" y="621819"/>
                  <a:pt x="360219" y="618172"/>
                  <a:pt x="369455" y="612014"/>
                </a:cubicBezTo>
                <a:cubicBezTo>
                  <a:pt x="375613" y="602778"/>
                  <a:pt x="379260" y="591240"/>
                  <a:pt x="387928" y="584305"/>
                </a:cubicBezTo>
                <a:cubicBezTo>
                  <a:pt x="395531" y="578223"/>
                  <a:pt x="406929" y="579422"/>
                  <a:pt x="415637" y="575068"/>
                </a:cubicBezTo>
                <a:cubicBezTo>
                  <a:pt x="487257" y="539258"/>
                  <a:pt x="401407" y="570577"/>
                  <a:pt x="471055" y="547359"/>
                </a:cubicBezTo>
                <a:cubicBezTo>
                  <a:pt x="523987" y="557946"/>
                  <a:pt x="510216" y="542554"/>
                  <a:pt x="526473" y="575068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aixaDeTexto 40"/>
          <p:cNvSpPr txBox="1"/>
          <p:nvPr/>
        </p:nvSpPr>
        <p:spPr>
          <a:xfrm>
            <a:off x="6797963" y="2512291"/>
            <a:ext cx="2161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Membrana plasmática</a:t>
            </a:r>
          </a:p>
        </p:txBody>
      </p:sp>
      <p:cxnSp>
        <p:nvCxnSpPr>
          <p:cNvPr id="43" name="Conector de seta reta 42"/>
          <p:cNvCxnSpPr>
            <a:stCxn id="41" idx="1"/>
          </p:cNvCxnSpPr>
          <p:nvPr/>
        </p:nvCxnSpPr>
        <p:spPr>
          <a:xfrm flipH="1">
            <a:off x="6446982" y="2681568"/>
            <a:ext cx="350981" cy="1355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2">
            <a:extLst>
              <a:ext uri="{FF2B5EF4-FFF2-40B4-BE49-F238E27FC236}">
                <a16:creationId xmlns:a16="http://schemas.microsoft.com/office/drawing/2014/main" id="{A13038C6-DDA1-4257-A224-2341A2202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5690" y="2179138"/>
            <a:ext cx="2964565" cy="1633397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>
              <a:spcBef>
                <a:spcPts val="875"/>
              </a:spcBef>
              <a:buClr>
                <a:srgbClr val="333399"/>
              </a:buClr>
              <a:buSzPct val="100000"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 dirty="0">
                <a:solidFill>
                  <a:srgbClr val="0000FF"/>
                </a:solidFill>
                <a:latin typeface="+mj-lt"/>
                <a:cs typeface="Arial" charset="0"/>
              </a:rPr>
              <a:t> </a:t>
            </a:r>
            <a:r>
              <a:rPr lang="en-GB" sz="1400" b="1" dirty="0" err="1">
                <a:solidFill>
                  <a:srgbClr val="0000FF"/>
                </a:solidFill>
                <a:latin typeface="+mj-lt"/>
                <a:cs typeface="Arial" charset="0"/>
              </a:rPr>
              <a:t>mantém</a:t>
            </a:r>
            <a:r>
              <a:rPr lang="en-GB" sz="1400" b="1" dirty="0">
                <a:solidFill>
                  <a:srgbClr val="0000FF"/>
                </a:solidFill>
                <a:latin typeface="+mj-lt"/>
                <a:cs typeface="Arial" charset="0"/>
              </a:rPr>
              <a:t> a </a:t>
            </a:r>
            <a:r>
              <a:rPr lang="en-GB" sz="1400" b="1" dirty="0" err="1">
                <a:solidFill>
                  <a:srgbClr val="0000FF"/>
                </a:solidFill>
                <a:latin typeface="+mj-lt"/>
                <a:cs typeface="Arial" charset="0"/>
              </a:rPr>
              <a:t>integridade</a:t>
            </a:r>
            <a:r>
              <a:rPr lang="en-GB" sz="1400" b="1" dirty="0">
                <a:solidFill>
                  <a:srgbClr val="0000FF"/>
                </a:solidFill>
                <a:latin typeface="+mj-lt"/>
                <a:cs typeface="Arial" charset="0"/>
              </a:rPr>
              <a:t> </a:t>
            </a:r>
            <a:r>
              <a:rPr lang="en-GB" sz="1400" b="1" dirty="0" err="1">
                <a:solidFill>
                  <a:srgbClr val="0000FF"/>
                </a:solidFill>
                <a:latin typeface="+mj-lt"/>
                <a:cs typeface="Arial" charset="0"/>
              </a:rPr>
              <a:t>celular</a:t>
            </a:r>
            <a:r>
              <a:rPr lang="en-GB" sz="1400" b="1" dirty="0">
                <a:solidFill>
                  <a:srgbClr val="0000FF"/>
                </a:solidFill>
                <a:latin typeface="+mj-lt"/>
                <a:cs typeface="Arial" charset="0"/>
              </a:rPr>
              <a:t>; </a:t>
            </a:r>
          </a:p>
          <a:p>
            <a:pPr defTabSz="449263">
              <a:spcBef>
                <a:spcPts val="875"/>
              </a:spcBef>
              <a:buClr>
                <a:srgbClr val="333399"/>
              </a:buClr>
              <a:buSzPct val="100000"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 dirty="0">
                <a:solidFill>
                  <a:srgbClr val="0000FF"/>
                </a:solidFill>
                <a:latin typeface="+mj-lt"/>
                <a:cs typeface="Arial" charset="0"/>
              </a:rPr>
              <a:t> </a:t>
            </a:r>
            <a:r>
              <a:rPr lang="en-GB" sz="1400" b="1" dirty="0" err="1">
                <a:solidFill>
                  <a:srgbClr val="0000FF"/>
                </a:solidFill>
                <a:latin typeface="+mj-lt"/>
                <a:cs typeface="Arial" charset="0"/>
              </a:rPr>
              <a:t>liga</a:t>
            </a:r>
            <a:r>
              <a:rPr lang="en-GB" sz="1400" b="1" dirty="0">
                <a:solidFill>
                  <a:srgbClr val="0000FF"/>
                </a:solidFill>
                <a:latin typeface="+mj-lt"/>
                <a:cs typeface="Arial" charset="0"/>
              </a:rPr>
              <a:t> </a:t>
            </a:r>
            <a:r>
              <a:rPr lang="en-GB" sz="1400" b="1" dirty="0" err="1">
                <a:solidFill>
                  <a:srgbClr val="0000FF"/>
                </a:solidFill>
                <a:latin typeface="+mj-lt"/>
                <a:cs typeface="Arial" charset="0"/>
              </a:rPr>
              <a:t>complemento</a:t>
            </a:r>
            <a:r>
              <a:rPr lang="en-GB" sz="1400" b="1" dirty="0">
                <a:solidFill>
                  <a:srgbClr val="0000FF"/>
                </a:solidFill>
                <a:latin typeface="+mj-lt"/>
                <a:cs typeface="Arial" charset="0"/>
              </a:rPr>
              <a:t>; </a:t>
            </a:r>
          </a:p>
          <a:p>
            <a:pPr defTabSz="449263">
              <a:spcBef>
                <a:spcPts val="875"/>
              </a:spcBef>
              <a:buClr>
                <a:srgbClr val="333399"/>
              </a:buClr>
              <a:buSzPct val="100000"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 dirty="0">
                <a:solidFill>
                  <a:srgbClr val="0000FF"/>
                </a:solidFill>
                <a:latin typeface="+mj-lt"/>
                <a:cs typeface="Arial" charset="0"/>
              </a:rPr>
              <a:t> </a:t>
            </a:r>
            <a:r>
              <a:rPr lang="en-GB" sz="1400" b="1" dirty="0" err="1">
                <a:solidFill>
                  <a:srgbClr val="0000FF"/>
                </a:solidFill>
                <a:latin typeface="+mj-lt"/>
                <a:cs typeface="Arial" charset="0"/>
              </a:rPr>
              <a:t>fornece</a:t>
            </a:r>
            <a:r>
              <a:rPr lang="en-GB" sz="1400" b="1" dirty="0">
                <a:solidFill>
                  <a:srgbClr val="0000FF"/>
                </a:solidFill>
                <a:latin typeface="+mj-lt"/>
                <a:cs typeface="Arial" charset="0"/>
              </a:rPr>
              <a:t> </a:t>
            </a:r>
            <a:r>
              <a:rPr lang="en-GB" sz="1400" b="1" dirty="0" err="1">
                <a:solidFill>
                  <a:srgbClr val="0000FF"/>
                </a:solidFill>
                <a:latin typeface="+mj-lt"/>
                <a:cs typeface="Arial" charset="0"/>
              </a:rPr>
              <a:t>os</a:t>
            </a:r>
            <a:r>
              <a:rPr lang="en-GB" sz="1400" b="1" dirty="0">
                <a:solidFill>
                  <a:srgbClr val="0000FF"/>
                </a:solidFill>
                <a:latin typeface="+mj-lt"/>
                <a:cs typeface="Arial" charset="0"/>
              </a:rPr>
              <a:t> </a:t>
            </a:r>
            <a:r>
              <a:rPr lang="en-GB" sz="1400" b="1" dirty="0" err="1">
                <a:solidFill>
                  <a:srgbClr val="0000FF"/>
                </a:solidFill>
                <a:latin typeface="+mj-lt"/>
                <a:cs typeface="Arial" charset="0"/>
              </a:rPr>
              <a:t>receptores</a:t>
            </a:r>
            <a:r>
              <a:rPr lang="en-GB" sz="1400" b="1" dirty="0">
                <a:solidFill>
                  <a:srgbClr val="0000FF"/>
                </a:solidFill>
                <a:latin typeface="+mj-lt"/>
                <a:cs typeface="Arial" charset="0"/>
              </a:rPr>
              <a:t> ; </a:t>
            </a:r>
          </a:p>
          <a:p>
            <a:pPr defTabSz="449263">
              <a:spcBef>
                <a:spcPts val="875"/>
              </a:spcBef>
              <a:buClr>
                <a:srgbClr val="333399"/>
              </a:buClr>
              <a:buSzPct val="100000"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 dirty="0">
                <a:solidFill>
                  <a:srgbClr val="0000FF"/>
                </a:solidFill>
                <a:latin typeface="+mj-lt"/>
                <a:cs typeface="Arial" charset="0"/>
              </a:rPr>
              <a:t> </a:t>
            </a:r>
            <a:r>
              <a:rPr lang="en-GB" sz="1400" b="1" dirty="0" err="1">
                <a:solidFill>
                  <a:srgbClr val="0000FF"/>
                </a:solidFill>
                <a:latin typeface="+mj-lt"/>
                <a:cs typeface="Arial" charset="0"/>
              </a:rPr>
              <a:t>especificidade</a:t>
            </a:r>
            <a:r>
              <a:rPr lang="en-GB" sz="1400" b="1" dirty="0">
                <a:solidFill>
                  <a:srgbClr val="0000FF"/>
                </a:solidFill>
                <a:latin typeface="+mj-lt"/>
                <a:cs typeface="Arial" charset="0"/>
              </a:rPr>
              <a:t> </a:t>
            </a:r>
            <a:r>
              <a:rPr lang="en-GB" sz="1400" b="1" dirty="0" err="1">
                <a:solidFill>
                  <a:srgbClr val="0000FF"/>
                </a:solidFill>
                <a:latin typeface="+mj-lt"/>
                <a:cs typeface="Arial" charset="0"/>
              </a:rPr>
              <a:t>imunológica</a:t>
            </a:r>
            <a:r>
              <a:rPr lang="en-GB" sz="1400" b="1" dirty="0">
                <a:solidFill>
                  <a:srgbClr val="0000FF"/>
                </a:solidFill>
                <a:latin typeface="+mj-lt"/>
                <a:cs typeface="Arial" charset="0"/>
              </a:rPr>
              <a:t>;</a:t>
            </a:r>
          </a:p>
          <a:p>
            <a:pPr defTabSz="449263">
              <a:spcBef>
                <a:spcPts val="875"/>
              </a:spcBef>
              <a:buClr>
                <a:srgbClr val="333399"/>
              </a:buClr>
              <a:buSzPct val="100000"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 dirty="0">
                <a:solidFill>
                  <a:srgbClr val="0000FF"/>
                </a:solidFill>
                <a:latin typeface="+mj-lt"/>
                <a:cs typeface="Arial" charset="0"/>
              </a:rPr>
              <a:t> </a:t>
            </a:r>
            <a:r>
              <a:rPr lang="en-GB" sz="1400" b="1" dirty="0" err="1">
                <a:solidFill>
                  <a:srgbClr val="0000FF"/>
                </a:solidFill>
                <a:latin typeface="+mj-lt"/>
                <a:cs typeface="Arial" charset="0"/>
              </a:rPr>
              <a:t>superfície</a:t>
            </a:r>
            <a:r>
              <a:rPr lang="en-GB" sz="1400" b="1" dirty="0">
                <a:solidFill>
                  <a:srgbClr val="0000FF"/>
                </a:solidFill>
                <a:latin typeface="+mj-lt"/>
                <a:cs typeface="Arial" charset="0"/>
              </a:rPr>
              <a:t> fosfolipídica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6774879" y="3883843"/>
            <a:ext cx="5029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Filamentos submembranosos</a:t>
            </a:r>
          </a:p>
        </p:txBody>
      </p:sp>
      <p:cxnSp>
        <p:nvCxnSpPr>
          <p:cNvPr id="46" name="Conector de seta reta 45"/>
          <p:cNvCxnSpPr>
            <a:stCxn id="45" idx="1"/>
          </p:cNvCxnSpPr>
          <p:nvPr/>
        </p:nvCxnSpPr>
        <p:spPr>
          <a:xfrm flipH="1">
            <a:off x="6423899" y="4053120"/>
            <a:ext cx="350980" cy="1355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tângulo 47"/>
          <p:cNvSpPr/>
          <p:nvPr/>
        </p:nvSpPr>
        <p:spPr>
          <a:xfrm>
            <a:off x="9346059" y="3861313"/>
            <a:ext cx="31126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GB" sz="1400" b="1" dirty="0">
                <a:solidFill>
                  <a:srgbClr val="FF6600"/>
                </a:solidFill>
                <a:cs typeface="Arial" charset="0"/>
              </a:rPr>
              <a:t> </a:t>
            </a:r>
            <a:r>
              <a:rPr lang="en-GB" sz="1400" b="1" dirty="0" err="1">
                <a:solidFill>
                  <a:srgbClr val="FF6600"/>
                </a:solidFill>
                <a:cs typeface="Arial" charset="0"/>
              </a:rPr>
              <a:t>sistema</a:t>
            </a:r>
            <a:r>
              <a:rPr lang="en-GB" sz="1400" b="1" dirty="0">
                <a:solidFill>
                  <a:srgbClr val="FF6600"/>
                </a:solidFill>
                <a:cs typeface="Arial" charset="0"/>
              </a:rPr>
              <a:t> de </a:t>
            </a:r>
            <a:r>
              <a:rPr lang="en-GB" sz="1400" b="1" dirty="0" err="1">
                <a:solidFill>
                  <a:srgbClr val="FF6600"/>
                </a:solidFill>
                <a:cs typeface="Arial" charset="0"/>
              </a:rPr>
              <a:t>elementos</a:t>
            </a:r>
            <a:r>
              <a:rPr lang="en-GB" sz="1400" b="1" dirty="0">
                <a:solidFill>
                  <a:srgbClr val="FF6600"/>
                </a:solidFill>
                <a:cs typeface="Arial" charset="0"/>
              </a:rPr>
              <a:t> </a:t>
            </a:r>
            <a:r>
              <a:rPr lang="en-GB" sz="1400" b="1" dirty="0" err="1">
                <a:solidFill>
                  <a:srgbClr val="FF6600"/>
                </a:solidFill>
                <a:cs typeface="Arial" charset="0"/>
              </a:rPr>
              <a:t>filamentosos</a:t>
            </a:r>
            <a:r>
              <a:rPr lang="en-GB" sz="1400" b="1" dirty="0">
                <a:solidFill>
                  <a:srgbClr val="FF6600"/>
                </a:solidFill>
                <a:cs typeface="Arial" charset="0"/>
              </a:rPr>
              <a:t>;</a:t>
            </a:r>
          </a:p>
          <a:p>
            <a:pPr>
              <a:buFontTx/>
              <a:buChar char="-"/>
            </a:pPr>
            <a:r>
              <a:rPr lang="en-GB" sz="1400" b="1" dirty="0">
                <a:solidFill>
                  <a:srgbClr val="FF6600"/>
                </a:solidFill>
                <a:cs typeface="Arial" charset="0"/>
              </a:rPr>
              <a:t> </a:t>
            </a:r>
            <a:r>
              <a:rPr lang="en-GB" sz="1400" b="1" dirty="0" err="1">
                <a:solidFill>
                  <a:srgbClr val="FF6600"/>
                </a:solidFill>
                <a:cs typeface="Arial" charset="0"/>
              </a:rPr>
              <a:t>formação</a:t>
            </a:r>
            <a:r>
              <a:rPr lang="en-GB" sz="1400" b="1" dirty="0">
                <a:solidFill>
                  <a:srgbClr val="FF6600"/>
                </a:solidFill>
                <a:cs typeface="Arial" charset="0"/>
              </a:rPr>
              <a:t> de pseudópodes; </a:t>
            </a:r>
          </a:p>
          <a:p>
            <a:pPr>
              <a:buFontTx/>
              <a:buChar char="-"/>
            </a:pPr>
            <a:r>
              <a:rPr lang="en-GB" sz="1400" b="1" dirty="0">
                <a:solidFill>
                  <a:srgbClr val="FF6600"/>
                </a:solidFill>
                <a:cs typeface="Arial" charset="0"/>
              </a:rPr>
              <a:t> </a:t>
            </a:r>
            <a:r>
              <a:rPr lang="en-GB" sz="1400" b="1" dirty="0" err="1">
                <a:solidFill>
                  <a:srgbClr val="FF6600"/>
                </a:solidFill>
                <a:cs typeface="Arial" charset="0"/>
              </a:rPr>
              <a:t>retração</a:t>
            </a:r>
            <a:r>
              <a:rPr lang="en-GB" sz="1400" b="1" dirty="0">
                <a:solidFill>
                  <a:srgbClr val="FF6600"/>
                </a:solidFill>
                <a:cs typeface="Arial" charset="0"/>
              </a:rPr>
              <a:t> do </a:t>
            </a:r>
            <a:r>
              <a:rPr lang="en-GB" sz="1400" b="1" dirty="0" err="1">
                <a:solidFill>
                  <a:srgbClr val="FF6600"/>
                </a:solidFill>
                <a:cs typeface="Arial" charset="0"/>
              </a:rPr>
              <a:t>coágulo</a:t>
            </a:r>
            <a:endParaRPr lang="pt-BR" sz="1400" b="1" dirty="0">
              <a:solidFill>
                <a:srgbClr val="FF6600"/>
              </a:solidFill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3811236" y="1099849"/>
            <a:ext cx="2161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Lisossomo</a:t>
            </a:r>
          </a:p>
        </p:txBody>
      </p:sp>
      <p:cxnSp>
        <p:nvCxnSpPr>
          <p:cNvPr id="54" name="Conector de seta reta 53"/>
          <p:cNvCxnSpPr/>
          <p:nvPr/>
        </p:nvCxnSpPr>
        <p:spPr>
          <a:xfrm>
            <a:off x="4637988" y="1470581"/>
            <a:ext cx="546754" cy="12066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ixaDeTexto 55"/>
          <p:cNvSpPr txBox="1"/>
          <p:nvPr/>
        </p:nvSpPr>
        <p:spPr>
          <a:xfrm>
            <a:off x="6507294" y="1693710"/>
            <a:ext cx="3079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Sistema canicular aberto</a:t>
            </a:r>
          </a:p>
        </p:txBody>
      </p:sp>
      <p:cxnSp>
        <p:nvCxnSpPr>
          <p:cNvPr id="57" name="Conector de seta reta 56"/>
          <p:cNvCxnSpPr>
            <a:stCxn id="56" idx="1"/>
          </p:cNvCxnSpPr>
          <p:nvPr/>
        </p:nvCxnSpPr>
        <p:spPr>
          <a:xfrm flipH="1">
            <a:off x="6156314" y="1862987"/>
            <a:ext cx="350980" cy="1355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ixaDeTexto 58"/>
          <p:cNvSpPr txBox="1"/>
          <p:nvPr/>
        </p:nvSpPr>
        <p:spPr>
          <a:xfrm>
            <a:off x="6659694" y="4872177"/>
            <a:ext cx="2173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Sistema tubular denso</a:t>
            </a:r>
          </a:p>
        </p:txBody>
      </p:sp>
      <p:cxnSp>
        <p:nvCxnSpPr>
          <p:cNvPr id="60" name="Conector de seta reta 59"/>
          <p:cNvCxnSpPr>
            <a:stCxn id="59" idx="1"/>
          </p:cNvCxnSpPr>
          <p:nvPr/>
        </p:nvCxnSpPr>
        <p:spPr>
          <a:xfrm flipH="1" flipV="1">
            <a:off x="6101324" y="5035575"/>
            <a:ext cx="558370" cy="587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tângulo 62"/>
          <p:cNvSpPr/>
          <p:nvPr/>
        </p:nvSpPr>
        <p:spPr>
          <a:xfrm>
            <a:off x="8760644" y="4755525"/>
            <a:ext cx="34313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GB" sz="1400" b="1" dirty="0">
                <a:solidFill>
                  <a:srgbClr val="CC0066"/>
                </a:solidFill>
                <a:cs typeface="Arial" charset="0"/>
              </a:rPr>
              <a:t> </a:t>
            </a:r>
            <a:r>
              <a:rPr lang="en-GB" sz="1400" b="1" dirty="0" err="1">
                <a:solidFill>
                  <a:srgbClr val="CC0066"/>
                </a:solidFill>
                <a:cs typeface="Arial" charset="0"/>
              </a:rPr>
              <a:t>rede</a:t>
            </a:r>
            <a:r>
              <a:rPr lang="en-GB" sz="1400" b="1" dirty="0">
                <a:solidFill>
                  <a:srgbClr val="CC0066"/>
                </a:solidFill>
                <a:cs typeface="Arial" charset="0"/>
              </a:rPr>
              <a:t> </a:t>
            </a:r>
            <a:r>
              <a:rPr lang="en-GB" sz="1400" b="1" dirty="0" err="1">
                <a:solidFill>
                  <a:srgbClr val="CC0066"/>
                </a:solidFill>
                <a:cs typeface="Arial" charset="0"/>
              </a:rPr>
              <a:t>contínua</a:t>
            </a:r>
            <a:r>
              <a:rPr lang="en-GB" sz="1400" b="1" dirty="0">
                <a:solidFill>
                  <a:srgbClr val="CC0066"/>
                </a:solidFill>
                <a:cs typeface="Arial" charset="0"/>
              </a:rPr>
              <a:t> de </a:t>
            </a:r>
            <a:r>
              <a:rPr lang="en-GB" sz="1400" b="1" dirty="0" err="1">
                <a:solidFill>
                  <a:srgbClr val="CC0066"/>
                </a:solidFill>
                <a:cs typeface="Arial" charset="0"/>
              </a:rPr>
              <a:t>canalículos</a:t>
            </a:r>
            <a:r>
              <a:rPr lang="en-GB" sz="1400" b="1" dirty="0">
                <a:solidFill>
                  <a:srgbClr val="CC0066"/>
                </a:solidFill>
                <a:cs typeface="Arial" charset="0"/>
              </a:rPr>
              <a:t> </a:t>
            </a:r>
            <a:r>
              <a:rPr lang="en-GB" sz="1400" b="1" dirty="0" err="1">
                <a:solidFill>
                  <a:srgbClr val="CC0066"/>
                </a:solidFill>
                <a:cs typeface="Arial" charset="0"/>
              </a:rPr>
              <a:t>estreitos</a:t>
            </a:r>
            <a:r>
              <a:rPr lang="en-GB" sz="1400" b="1" dirty="0">
                <a:solidFill>
                  <a:srgbClr val="CC0066"/>
                </a:solidFill>
                <a:cs typeface="Arial" charset="0"/>
              </a:rPr>
              <a:t>;</a:t>
            </a:r>
          </a:p>
          <a:p>
            <a:pPr>
              <a:buFontTx/>
              <a:buChar char="-"/>
            </a:pPr>
            <a:r>
              <a:rPr lang="en-GB" sz="1400" b="1" dirty="0">
                <a:solidFill>
                  <a:srgbClr val="CC0066"/>
                </a:solidFill>
                <a:cs typeface="Arial" charset="0"/>
              </a:rPr>
              <a:t> </a:t>
            </a:r>
            <a:r>
              <a:rPr lang="en-GB" sz="1400" b="1" dirty="0" err="1">
                <a:solidFill>
                  <a:srgbClr val="CC0066"/>
                </a:solidFill>
                <a:cs typeface="Arial" charset="0"/>
              </a:rPr>
              <a:t>sítio</a:t>
            </a:r>
            <a:r>
              <a:rPr lang="en-GB" sz="1400" b="1" dirty="0">
                <a:solidFill>
                  <a:srgbClr val="CC0066"/>
                </a:solidFill>
                <a:cs typeface="Arial" charset="0"/>
              </a:rPr>
              <a:t> de </a:t>
            </a:r>
            <a:r>
              <a:rPr lang="en-GB" sz="1400" b="1" dirty="0" err="1">
                <a:solidFill>
                  <a:srgbClr val="CC0066"/>
                </a:solidFill>
                <a:cs typeface="Arial" charset="0"/>
              </a:rPr>
              <a:t>estoque</a:t>
            </a:r>
            <a:r>
              <a:rPr lang="en-GB" sz="1400" b="1" dirty="0">
                <a:solidFill>
                  <a:srgbClr val="CC0066"/>
                </a:solidFill>
                <a:cs typeface="Arial" charset="0"/>
              </a:rPr>
              <a:t> de </a:t>
            </a:r>
            <a:r>
              <a:rPr lang="en-GB" sz="1400" b="1" dirty="0" err="1">
                <a:solidFill>
                  <a:srgbClr val="CC0066"/>
                </a:solidFill>
                <a:cs typeface="Arial" charset="0"/>
              </a:rPr>
              <a:t>cálcio</a:t>
            </a:r>
            <a:r>
              <a:rPr lang="en-GB" sz="1400" b="1" dirty="0">
                <a:solidFill>
                  <a:srgbClr val="CC0066"/>
                </a:solidFill>
                <a:cs typeface="Arial" charset="0"/>
              </a:rPr>
              <a:t>;</a:t>
            </a:r>
          </a:p>
          <a:p>
            <a:pPr>
              <a:buFontTx/>
              <a:buChar char="-"/>
            </a:pPr>
            <a:r>
              <a:rPr lang="en-GB" sz="1400" b="1" dirty="0">
                <a:solidFill>
                  <a:srgbClr val="CC0066"/>
                </a:solidFill>
                <a:cs typeface="Arial" charset="0"/>
              </a:rPr>
              <a:t> </a:t>
            </a:r>
            <a:r>
              <a:rPr lang="en-GB" sz="1400" b="1" dirty="0" err="1">
                <a:solidFill>
                  <a:srgbClr val="CC0066"/>
                </a:solidFill>
                <a:cs typeface="Arial" charset="0"/>
              </a:rPr>
              <a:t>enzimas</a:t>
            </a:r>
            <a:endParaRPr lang="pt-BR" sz="1400" b="1" dirty="0">
              <a:solidFill>
                <a:srgbClr val="CC0066"/>
              </a:solidFill>
            </a:endParaRPr>
          </a:p>
        </p:txBody>
      </p:sp>
      <p:cxnSp>
        <p:nvCxnSpPr>
          <p:cNvPr id="66" name="Conector de seta reta 65"/>
          <p:cNvCxnSpPr/>
          <p:nvPr/>
        </p:nvCxnSpPr>
        <p:spPr>
          <a:xfrm flipV="1">
            <a:off x="3487918" y="3393650"/>
            <a:ext cx="2017336" cy="11312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ixaDeTexto 66"/>
          <p:cNvSpPr txBox="1"/>
          <p:nvPr/>
        </p:nvSpPr>
        <p:spPr>
          <a:xfrm>
            <a:off x="1842546" y="3335551"/>
            <a:ext cx="1607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Grânulo denso</a:t>
            </a:r>
          </a:p>
        </p:txBody>
      </p:sp>
      <p:sp>
        <p:nvSpPr>
          <p:cNvPr id="73" name="Retângulo 72"/>
          <p:cNvSpPr/>
          <p:nvPr/>
        </p:nvSpPr>
        <p:spPr>
          <a:xfrm>
            <a:off x="589178" y="3150066"/>
            <a:ext cx="149746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CC00CC"/>
                </a:solidFill>
                <a:cs typeface="Arial" charset="0"/>
              </a:rPr>
              <a:t>- ADP; </a:t>
            </a:r>
          </a:p>
          <a:p>
            <a:pPr>
              <a:buFontTx/>
              <a:buChar char="-"/>
            </a:pPr>
            <a:r>
              <a:rPr lang="en-GB" sz="1400" b="1" dirty="0">
                <a:solidFill>
                  <a:srgbClr val="CC00CC"/>
                </a:solidFill>
                <a:cs typeface="Arial" charset="0"/>
              </a:rPr>
              <a:t> ATP;</a:t>
            </a:r>
          </a:p>
          <a:p>
            <a:pPr>
              <a:buFontTx/>
              <a:buChar char="-"/>
            </a:pPr>
            <a:r>
              <a:rPr lang="en-GB" sz="1400" b="1" dirty="0">
                <a:solidFill>
                  <a:srgbClr val="CC00CC"/>
                </a:solidFill>
                <a:cs typeface="Arial" charset="0"/>
              </a:rPr>
              <a:t> </a:t>
            </a:r>
            <a:r>
              <a:rPr lang="en-GB" sz="1400" b="1" dirty="0" err="1">
                <a:solidFill>
                  <a:srgbClr val="CC00CC"/>
                </a:solidFill>
                <a:cs typeface="Arial" charset="0"/>
              </a:rPr>
              <a:t>Serotonina</a:t>
            </a:r>
            <a:r>
              <a:rPr lang="en-GB" sz="1400" b="1" dirty="0">
                <a:solidFill>
                  <a:srgbClr val="CC00CC"/>
                </a:solidFill>
                <a:cs typeface="Arial" charset="0"/>
              </a:rPr>
              <a:t>;</a:t>
            </a:r>
          </a:p>
          <a:p>
            <a:pPr>
              <a:buFontTx/>
              <a:buChar char="-"/>
            </a:pPr>
            <a:r>
              <a:rPr lang="en-GB" sz="1400" b="1" dirty="0">
                <a:solidFill>
                  <a:srgbClr val="CC00CC"/>
                </a:solidFill>
                <a:cs typeface="Arial" charset="0"/>
              </a:rPr>
              <a:t> </a:t>
            </a:r>
            <a:r>
              <a:rPr lang="en-GB" sz="1400" b="1" dirty="0" err="1">
                <a:solidFill>
                  <a:srgbClr val="CC00CC"/>
                </a:solidFill>
                <a:cs typeface="Arial" charset="0"/>
              </a:rPr>
              <a:t>Catecolaminas</a:t>
            </a:r>
            <a:r>
              <a:rPr lang="en-GB" sz="1400" b="1" dirty="0">
                <a:solidFill>
                  <a:srgbClr val="CC00CC"/>
                </a:solidFill>
                <a:cs typeface="Arial" charset="0"/>
              </a:rPr>
              <a:t>;</a:t>
            </a:r>
          </a:p>
          <a:p>
            <a:pPr>
              <a:buFontTx/>
              <a:buChar char="-"/>
            </a:pPr>
            <a:r>
              <a:rPr lang="en-GB" sz="1400" b="1" dirty="0">
                <a:solidFill>
                  <a:srgbClr val="CC00CC"/>
                </a:solidFill>
                <a:cs typeface="Arial" charset="0"/>
              </a:rPr>
              <a:t> </a:t>
            </a:r>
            <a:r>
              <a:rPr lang="en-GB" sz="1400" b="1" dirty="0" err="1">
                <a:solidFill>
                  <a:srgbClr val="CC00CC"/>
                </a:solidFill>
                <a:cs typeface="Arial" charset="0"/>
              </a:rPr>
              <a:t>Cálcio</a:t>
            </a:r>
            <a:r>
              <a:rPr lang="en-GB" sz="1400" b="1" dirty="0">
                <a:solidFill>
                  <a:srgbClr val="CC00CC"/>
                </a:solidFill>
                <a:cs typeface="Arial" charset="0"/>
              </a:rPr>
              <a:t>;</a:t>
            </a:r>
          </a:p>
          <a:p>
            <a:pPr>
              <a:buFontTx/>
              <a:buChar char="-"/>
            </a:pPr>
            <a:r>
              <a:rPr lang="en-GB" sz="1400" b="1" dirty="0">
                <a:solidFill>
                  <a:srgbClr val="CC00CC"/>
                </a:solidFill>
                <a:cs typeface="Arial" charset="0"/>
              </a:rPr>
              <a:t> α2-antiplasmina</a:t>
            </a:r>
            <a:endParaRPr lang="pt-BR" sz="1400" b="1" dirty="0">
              <a:solidFill>
                <a:srgbClr val="CC00CC"/>
              </a:solidFill>
            </a:endParaRPr>
          </a:p>
        </p:txBody>
      </p:sp>
      <p:cxnSp>
        <p:nvCxnSpPr>
          <p:cNvPr id="74" name="Conector de seta reta 73"/>
          <p:cNvCxnSpPr/>
          <p:nvPr/>
        </p:nvCxnSpPr>
        <p:spPr>
          <a:xfrm flipV="1">
            <a:off x="3223967" y="4685123"/>
            <a:ext cx="838986" cy="4336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ixaDeTexto 74"/>
          <p:cNvSpPr txBox="1"/>
          <p:nvPr/>
        </p:nvSpPr>
        <p:spPr>
          <a:xfrm>
            <a:off x="1976087" y="4920848"/>
            <a:ext cx="1607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Grânulo alfa</a:t>
            </a:r>
          </a:p>
        </p:txBody>
      </p:sp>
      <p:sp>
        <p:nvSpPr>
          <p:cNvPr id="77" name="Retângulo 76"/>
          <p:cNvSpPr/>
          <p:nvPr/>
        </p:nvSpPr>
        <p:spPr>
          <a:xfrm>
            <a:off x="741578" y="5008753"/>
            <a:ext cx="1850507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6600FF"/>
                </a:solidFill>
                <a:cs typeface="Arial" charset="0"/>
              </a:rPr>
              <a:t>- </a:t>
            </a:r>
            <a:r>
              <a:rPr lang="en-GB" sz="1400" b="1" dirty="0" err="1">
                <a:solidFill>
                  <a:srgbClr val="6600FF"/>
                </a:solidFill>
                <a:cs typeface="Arial" charset="0"/>
              </a:rPr>
              <a:t>Fibrinogênio</a:t>
            </a:r>
            <a:r>
              <a:rPr lang="en-GB" sz="1400" b="1" dirty="0">
                <a:solidFill>
                  <a:srgbClr val="6600FF"/>
                </a:solidFill>
                <a:cs typeface="Arial" charset="0"/>
              </a:rPr>
              <a:t>; </a:t>
            </a:r>
          </a:p>
          <a:p>
            <a:pPr>
              <a:buFontTx/>
              <a:buChar char="-"/>
            </a:pPr>
            <a:r>
              <a:rPr lang="en-GB" sz="1400" b="1" dirty="0">
                <a:solidFill>
                  <a:srgbClr val="6600FF"/>
                </a:solidFill>
                <a:cs typeface="Arial" charset="0"/>
              </a:rPr>
              <a:t> </a:t>
            </a:r>
            <a:r>
              <a:rPr lang="en-GB" sz="1400" b="1" dirty="0" err="1">
                <a:solidFill>
                  <a:srgbClr val="6600FF"/>
                </a:solidFill>
                <a:cs typeface="Arial" charset="0"/>
              </a:rPr>
              <a:t>Fatores</a:t>
            </a:r>
            <a:r>
              <a:rPr lang="en-GB" sz="1400" b="1" dirty="0">
                <a:solidFill>
                  <a:srgbClr val="6600FF"/>
                </a:solidFill>
                <a:cs typeface="Arial" charset="0"/>
              </a:rPr>
              <a:t> V, XIII, FVW;</a:t>
            </a:r>
          </a:p>
          <a:p>
            <a:pPr>
              <a:buFontTx/>
              <a:buChar char="-"/>
            </a:pPr>
            <a:r>
              <a:rPr lang="en-GB" sz="1400" b="1" dirty="0">
                <a:solidFill>
                  <a:srgbClr val="6600FF"/>
                </a:solidFill>
                <a:cs typeface="Arial" charset="0"/>
              </a:rPr>
              <a:t> FP4;</a:t>
            </a:r>
          </a:p>
          <a:p>
            <a:pPr>
              <a:buFontTx/>
              <a:buChar char="-"/>
            </a:pPr>
            <a:r>
              <a:rPr lang="en-GB" sz="1400" b="1" dirty="0">
                <a:solidFill>
                  <a:srgbClr val="6600FF"/>
                </a:solidFill>
                <a:cs typeface="Arial" charset="0"/>
              </a:rPr>
              <a:t> P-</a:t>
            </a:r>
            <a:r>
              <a:rPr lang="en-GB" sz="1400" b="1" dirty="0" err="1">
                <a:solidFill>
                  <a:srgbClr val="6600FF"/>
                </a:solidFill>
                <a:cs typeface="Arial" charset="0"/>
              </a:rPr>
              <a:t>Selectina</a:t>
            </a:r>
            <a:r>
              <a:rPr lang="en-GB" sz="1400" b="1" dirty="0">
                <a:solidFill>
                  <a:srgbClr val="6600FF"/>
                </a:solidFill>
                <a:cs typeface="Arial" charset="0"/>
              </a:rPr>
              <a:t>;</a:t>
            </a:r>
          </a:p>
          <a:p>
            <a:pPr>
              <a:buFontTx/>
              <a:buChar char="-"/>
            </a:pPr>
            <a:r>
              <a:rPr lang="en-GB" sz="1400" b="1" dirty="0">
                <a:solidFill>
                  <a:srgbClr val="6600FF"/>
                </a:solidFill>
                <a:cs typeface="Arial" charset="0"/>
              </a:rPr>
              <a:t> PDGF;</a:t>
            </a:r>
          </a:p>
          <a:p>
            <a:pPr>
              <a:buFontTx/>
              <a:buChar char="-"/>
            </a:pPr>
            <a:r>
              <a:rPr lang="en-GB" sz="1400" b="1" dirty="0">
                <a:solidFill>
                  <a:srgbClr val="6600FF"/>
                </a:solidFill>
                <a:cs typeface="Arial" charset="0"/>
              </a:rPr>
              <a:t> PAI-1; Plasminogênio</a:t>
            </a:r>
          </a:p>
          <a:p>
            <a:pPr>
              <a:buFontTx/>
              <a:buChar char="-"/>
            </a:pPr>
            <a:r>
              <a:rPr lang="en-GB" sz="1400" b="1" dirty="0">
                <a:solidFill>
                  <a:srgbClr val="6600FF"/>
                </a:solidFill>
                <a:cs typeface="Arial" charset="0"/>
              </a:rPr>
              <a:t> </a:t>
            </a:r>
            <a:r>
              <a:rPr lang="en-GB" sz="1400" b="1" dirty="0" err="1">
                <a:solidFill>
                  <a:srgbClr val="6600FF"/>
                </a:solidFill>
                <a:cs typeface="Arial" charset="0"/>
              </a:rPr>
              <a:t>Outras</a:t>
            </a:r>
            <a:r>
              <a:rPr lang="en-GB" sz="1400" b="1" dirty="0">
                <a:solidFill>
                  <a:srgbClr val="6600FF"/>
                </a:solidFill>
                <a:cs typeface="Arial" charset="0"/>
              </a:rPr>
              <a:t> </a:t>
            </a:r>
            <a:r>
              <a:rPr lang="en-GB" sz="1400" b="1" dirty="0" err="1">
                <a:solidFill>
                  <a:srgbClr val="6600FF"/>
                </a:solidFill>
                <a:cs typeface="Arial" charset="0"/>
              </a:rPr>
              <a:t>proteínas</a:t>
            </a:r>
            <a:endParaRPr lang="pt-BR" sz="1400" b="1" dirty="0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5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1" animBg="1"/>
      <p:bldP spid="45" grpId="0"/>
      <p:bldP spid="48" grpId="0"/>
      <p:bldP spid="53" grpId="0"/>
      <p:bldP spid="56" grpId="0"/>
      <p:bldP spid="59" grpId="0"/>
      <p:bldP spid="63" grpId="0"/>
      <p:bldP spid="67" grpId="0"/>
      <p:bldP spid="73" grpId="0"/>
      <p:bldP spid="75" grpId="0"/>
      <p:bldP spid="7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cielo.br/img/revistas/eins/v15n3/1679-4508-eins-S1679-45082017MD3130-gf02-pt.jpg"/>
          <p:cNvPicPr>
            <a:picLocks noChangeAspect="1" noChangeArrowheads="1"/>
          </p:cNvPicPr>
          <p:nvPr/>
        </p:nvPicPr>
        <p:blipFill>
          <a:blip r:embed="rId3" cstate="print"/>
          <a:srcRect l="4965" t="8386" r="17253" b="32908"/>
          <a:stretch>
            <a:fillRect/>
          </a:stretch>
        </p:blipFill>
        <p:spPr bwMode="auto">
          <a:xfrm>
            <a:off x="378690" y="934700"/>
            <a:ext cx="7536796" cy="5612510"/>
          </a:xfrm>
          <a:prstGeom prst="rect">
            <a:avLst/>
          </a:prstGeom>
          <a:noFill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915592" y="137825"/>
            <a:ext cx="76330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/>
              <a:t>Parâmetros de avaliação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956530" y="1819278"/>
            <a:ext cx="35913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/>
              <a:t>Aplicação clínica</a:t>
            </a:r>
          </a:p>
          <a:p>
            <a:r>
              <a:rPr lang="pt-BR" dirty="0"/>
              <a:t>relacionado diretamente ao MCF, facilitando a decisão de uso de hemocomponentes (plaquetas ou fibrinogênio) quando os valores estão abaixo dos valores de referência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9512" y="634908"/>
            <a:ext cx="8784976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A10 (mm) – </a:t>
            </a:r>
            <a:r>
              <a:rPr lang="pt-BR" sz="2400" dirty="0">
                <a:solidFill>
                  <a:schemeClr val="bg1"/>
                </a:solidFill>
              </a:rPr>
              <a:t>A firmeza do coágulo após 10 minutos do CT	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8008562" y="3929112"/>
            <a:ext cx="2964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u="sng" dirty="0">
                <a:solidFill>
                  <a:srgbClr val="CC0066"/>
                </a:solidFill>
              </a:rPr>
              <a:t>MCF diminuído</a:t>
            </a:r>
          </a:p>
          <a:p>
            <a:pPr>
              <a:buFont typeface="Arial" pitchFamily="34" charset="0"/>
              <a:buChar char="•"/>
            </a:pPr>
            <a:r>
              <a:rPr lang="pt-BR" sz="1600" b="1" dirty="0">
                <a:solidFill>
                  <a:srgbClr val="CC0066"/>
                </a:solidFill>
              </a:rPr>
              <a:t> </a:t>
            </a:r>
            <a:r>
              <a:rPr lang="pt-BR" sz="1600" dirty="0">
                <a:solidFill>
                  <a:srgbClr val="CC0066"/>
                </a:solidFill>
              </a:rPr>
              <a:t>Plaquetopenia</a:t>
            </a:r>
          </a:p>
          <a:p>
            <a:pPr>
              <a:buFont typeface="Arial" pitchFamily="34" charset="0"/>
              <a:buChar char="•"/>
            </a:pPr>
            <a:r>
              <a:rPr lang="pt-BR" sz="1600" dirty="0">
                <a:solidFill>
                  <a:srgbClr val="CC0066"/>
                </a:solidFill>
              </a:rPr>
              <a:t> Plaquetopatia</a:t>
            </a:r>
          </a:p>
          <a:p>
            <a:pPr>
              <a:buFont typeface="Arial" pitchFamily="34" charset="0"/>
              <a:buChar char="•"/>
            </a:pPr>
            <a:r>
              <a:rPr lang="pt-BR" sz="1600" dirty="0">
                <a:solidFill>
                  <a:srgbClr val="CC0066"/>
                </a:solidFill>
              </a:rPr>
              <a:t> </a:t>
            </a:r>
            <a:r>
              <a:rPr lang="pt-BR" sz="1600" dirty="0" err="1">
                <a:solidFill>
                  <a:srgbClr val="CC0066"/>
                </a:solidFill>
              </a:rPr>
              <a:t>Hipofibrinogenemia</a:t>
            </a:r>
            <a:endParaRPr lang="pt-BR" sz="1600" dirty="0">
              <a:solidFill>
                <a:srgbClr val="CC0066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8036275" y="5133501"/>
            <a:ext cx="307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u="sng" dirty="0">
                <a:solidFill>
                  <a:srgbClr val="CC0066"/>
                </a:solidFill>
              </a:rPr>
              <a:t>MCF aumentado</a:t>
            </a:r>
          </a:p>
          <a:p>
            <a:pPr>
              <a:buFont typeface="Arial" pitchFamily="34" charset="0"/>
              <a:buChar char="•"/>
            </a:pPr>
            <a:r>
              <a:rPr lang="pt-BR" sz="1600" b="1" dirty="0">
                <a:solidFill>
                  <a:srgbClr val="CC0066"/>
                </a:solidFill>
              </a:rPr>
              <a:t> </a:t>
            </a:r>
            <a:r>
              <a:rPr lang="pt-BR" sz="1600" dirty="0">
                <a:solidFill>
                  <a:srgbClr val="CC0066"/>
                </a:solidFill>
              </a:rPr>
              <a:t>Hipercoagulabilidade</a:t>
            </a:r>
            <a:endParaRPr lang="pt-BR" sz="1600" b="1" dirty="0">
              <a:solidFill>
                <a:srgbClr val="CC0066"/>
              </a:solidFill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2715491" y="2650836"/>
            <a:ext cx="775854" cy="2900218"/>
          </a:xfrm>
          <a:prstGeom prst="ellipse">
            <a:avLst/>
          </a:prstGeom>
          <a:noFill/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cielo.br/img/revistas/eins/v15n3/1679-4508-eins-S1679-45082017MD3130-gf02-pt.jpg"/>
          <p:cNvPicPr>
            <a:picLocks noChangeAspect="1" noChangeArrowheads="1"/>
          </p:cNvPicPr>
          <p:nvPr/>
        </p:nvPicPr>
        <p:blipFill>
          <a:blip r:embed="rId3" cstate="print"/>
          <a:srcRect l="4965" t="8386" r="17253" b="32908"/>
          <a:stretch>
            <a:fillRect/>
          </a:stretch>
        </p:blipFill>
        <p:spPr bwMode="auto">
          <a:xfrm>
            <a:off x="378690" y="934700"/>
            <a:ext cx="7536796" cy="5612510"/>
          </a:xfrm>
          <a:prstGeom prst="rect">
            <a:avLst/>
          </a:prstGeom>
          <a:noFill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915592" y="137825"/>
            <a:ext cx="76330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/>
              <a:t>Parâmetros de avaliação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9512" y="634908"/>
            <a:ext cx="11818524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MCF (mm) – </a:t>
            </a:r>
            <a:r>
              <a:rPr lang="pt-BR" sz="2400" dirty="0" err="1">
                <a:solidFill>
                  <a:schemeClr val="bg1"/>
                </a:solidFill>
              </a:rPr>
              <a:t>Maximum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Clot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Firmness</a:t>
            </a:r>
            <a:r>
              <a:rPr lang="pt-BR" sz="2400" dirty="0">
                <a:solidFill>
                  <a:schemeClr val="bg1"/>
                </a:solidFill>
              </a:rPr>
              <a:t> mede a firmeza do coágulo formado, sobretudo a estabilidade do coágulo. Descreve a  amplitude máxima que ocorre antes do coágulo ser dissolvido pelo sistema fibrinolítico</a:t>
            </a:r>
          </a:p>
        </p:txBody>
      </p:sp>
      <p:sp>
        <p:nvSpPr>
          <p:cNvPr id="16" name="Elipse 15"/>
          <p:cNvSpPr/>
          <p:nvPr/>
        </p:nvSpPr>
        <p:spPr>
          <a:xfrm>
            <a:off x="6529959" y="1967345"/>
            <a:ext cx="775854" cy="4221019"/>
          </a:xfrm>
          <a:prstGeom prst="ellipse">
            <a:avLst/>
          </a:prstGeom>
          <a:noFill/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8036271" y="2035657"/>
            <a:ext cx="325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>
                <a:solidFill>
                  <a:srgbClr val="CC0066"/>
                </a:solidFill>
              </a:rPr>
              <a:t>MCF diminuído</a:t>
            </a:r>
          </a:p>
          <a:p>
            <a:pPr>
              <a:buFont typeface="Arial" pitchFamily="34" charset="0"/>
              <a:buChar char="•"/>
            </a:pPr>
            <a:r>
              <a:rPr lang="pt-BR" b="1" dirty="0">
                <a:solidFill>
                  <a:srgbClr val="CC0066"/>
                </a:solidFill>
              </a:rPr>
              <a:t> </a:t>
            </a:r>
            <a:r>
              <a:rPr lang="pt-BR" dirty="0">
                <a:solidFill>
                  <a:srgbClr val="CC0066"/>
                </a:solidFill>
              </a:rPr>
              <a:t>Plaquetopenia</a:t>
            </a:r>
          </a:p>
          <a:p>
            <a:pPr>
              <a:buFont typeface="Arial" pitchFamily="34" charset="0"/>
              <a:buChar char="•"/>
            </a:pPr>
            <a:r>
              <a:rPr lang="pt-BR" dirty="0">
                <a:solidFill>
                  <a:srgbClr val="CC0066"/>
                </a:solidFill>
              </a:rPr>
              <a:t> Plaquetopatia</a:t>
            </a:r>
          </a:p>
          <a:p>
            <a:pPr>
              <a:buFont typeface="Arial" pitchFamily="34" charset="0"/>
              <a:buChar char="•"/>
            </a:pPr>
            <a:r>
              <a:rPr lang="pt-BR" dirty="0">
                <a:solidFill>
                  <a:srgbClr val="CC0066"/>
                </a:solidFill>
              </a:rPr>
              <a:t> </a:t>
            </a:r>
            <a:r>
              <a:rPr lang="pt-BR" dirty="0" err="1">
                <a:solidFill>
                  <a:srgbClr val="CC0066"/>
                </a:solidFill>
              </a:rPr>
              <a:t>Hipofibrinogenemia</a:t>
            </a:r>
            <a:endParaRPr lang="pt-BR" dirty="0">
              <a:solidFill>
                <a:srgbClr val="CC0066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8036272" y="4043611"/>
            <a:ext cx="3385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>
                <a:solidFill>
                  <a:srgbClr val="CC0066"/>
                </a:solidFill>
              </a:rPr>
              <a:t>MCF aumentado</a:t>
            </a:r>
          </a:p>
          <a:p>
            <a:pPr>
              <a:buFont typeface="Arial" pitchFamily="34" charset="0"/>
              <a:buChar char="•"/>
            </a:pPr>
            <a:r>
              <a:rPr lang="pt-BR" b="1" dirty="0">
                <a:solidFill>
                  <a:srgbClr val="CC0066"/>
                </a:solidFill>
              </a:rPr>
              <a:t> </a:t>
            </a:r>
            <a:r>
              <a:rPr lang="pt-BR" dirty="0">
                <a:solidFill>
                  <a:srgbClr val="CC0066"/>
                </a:solidFill>
              </a:rPr>
              <a:t>Hipercoagulabilidade</a:t>
            </a:r>
            <a:endParaRPr lang="pt-BR" b="1" dirty="0">
              <a:solidFill>
                <a:srgbClr val="CC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3509"/>
          <a:stretch>
            <a:fillRect/>
          </a:stretch>
        </p:blipFill>
        <p:spPr bwMode="auto">
          <a:xfrm>
            <a:off x="306513" y="1238382"/>
            <a:ext cx="7943018" cy="476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915592" y="137825"/>
            <a:ext cx="76330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/>
              <a:t>Parâmetros de avaliação 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226647" y="634908"/>
            <a:ext cx="8784976" cy="480137"/>
            <a:chOff x="179512" y="634908"/>
            <a:chExt cx="8784976" cy="480137"/>
          </a:xfrm>
        </p:grpSpPr>
        <p:sp>
          <p:nvSpPr>
            <p:cNvPr id="4" name="CaixaDeTexto 3"/>
            <p:cNvSpPr txBox="1"/>
            <p:nvPr/>
          </p:nvSpPr>
          <p:spPr>
            <a:xfrm>
              <a:off x="283209" y="634908"/>
              <a:ext cx="7809943" cy="46166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pt-BR" sz="2400" dirty="0">
                <a:solidFill>
                  <a:schemeClr val="bg1"/>
                </a:solidFill>
              </a:endParaRPr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179512" y="653380"/>
              <a:ext cx="8784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</a:rPr>
                <a:t>  ML (%) – </a:t>
              </a:r>
              <a:r>
                <a:rPr lang="pt-BR" sz="2400" b="1" dirty="0" err="1">
                  <a:solidFill>
                    <a:schemeClr val="bg1"/>
                  </a:solidFill>
                </a:rPr>
                <a:t>Maximum</a:t>
              </a:r>
              <a:r>
                <a:rPr lang="pt-BR" sz="2400" b="1" dirty="0">
                  <a:solidFill>
                    <a:schemeClr val="bg1"/>
                  </a:solidFill>
                </a:rPr>
                <a:t> </a:t>
              </a:r>
              <a:r>
                <a:rPr lang="pt-BR" sz="2400" b="1" dirty="0" err="1">
                  <a:solidFill>
                    <a:schemeClr val="bg1"/>
                  </a:solidFill>
                </a:rPr>
                <a:t>Lysis</a:t>
              </a:r>
              <a:r>
                <a:rPr lang="pt-BR" sz="2400" b="1" dirty="0">
                  <a:solidFill>
                    <a:schemeClr val="bg1"/>
                  </a:solidFill>
                </a:rPr>
                <a:t> descreve o grau de fibrinólise</a:t>
              </a:r>
            </a:p>
          </p:txBody>
        </p:sp>
      </p:grpSp>
      <p:sp>
        <p:nvSpPr>
          <p:cNvPr id="6" name="Retângulo 5"/>
          <p:cNvSpPr/>
          <p:nvPr/>
        </p:nvSpPr>
        <p:spPr>
          <a:xfrm>
            <a:off x="8291303" y="1267036"/>
            <a:ext cx="41823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/>
              <a:t>ML de 5% significa que deve ser</a:t>
            </a:r>
          </a:p>
          <a:p>
            <a:r>
              <a:rPr lang="pt-BR" sz="2000" b="1" dirty="0"/>
              <a:t> observada  por um período maior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220576" y="2315288"/>
            <a:ext cx="4524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u="sng" dirty="0">
                <a:solidFill>
                  <a:srgbClr val="CC0066"/>
                </a:solidFill>
              </a:rPr>
              <a:t>Aplicação clínica</a:t>
            </a:r>
          </a:p>
          <a:p>
            <a:r>
              <a:rPr lang="pt-BR" sz="2000" b="1" dirty="0"/>
              <a:t> </a:t>
            </a:r>
            <a:r>
              <a:rPr lang="pt-BR" sz="2000" dirty="0"/>
              <a:t>ML &lt; 15% = estabilidade do coágulo</a:t>
            </a:r>
          </a:p>
          <a:p>
            <a:r>
              <a:rPr lang="pt-BR" sz="2000" dirty="0"/>
              <a:t>ML &gt; 15% dentro de 1 hora </a:t>
            </a:r>
          </a:p>
          <a:p>
            <a:r>
              <a:rPr lang="pt-BR" sz="2000" dirty="0"/>
              <a:t>                = Fibrinólise 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5618376" y="1819374"/>
            <a:ext cx="2498102" cy="3742441"/>
          </a:xfrm>
          <a:prstGeom prst="roundRect">
            <a:avLst/>
          </a:prstGeom>
          <a:noFill/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209950" y="-1"/>
          <a:ext cx="10067637" cy="685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55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5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5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9584">
                <a:tc gridSpan="3"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Tipos de ensaios do ROTEM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100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/>
                        <a:t>Teste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/>
                        <a:t>Reagente (função)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/>
                        <a:t>Objetivo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100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CC0066"/>
                          </a:solidFill>
                        </a:rPr>
                        <a:t>NATEM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CC0066"/>
                          </a:solidFill>
                        </a:rPr>
                        <a:t>Recalcificação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CC0066"/>
                          </a:solidFill>
                        </a:rPr>
                        <a:t>Ensaio não ativado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3174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B050"/>
                          </a:solidFill>
                        </a:rPr>
                        <a:t>INTEM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B050"/>
                          </a:solidFill>
                        </a:rPr>
                        <a:t>Fosfolípides e</a:t>
                      </a:r>
                    </a:p>
                    <a:p>
                      <a:pPr algn="ctr"/>
                      <a:r>
                        <a:rPr lang="pt-BR" b="1" dirty="0">
                          <a:solidFill>
                            <a:srgbClr val="00B050"/>
                          </a:solidFill>
                        </a:rPr>
                        <a:t> Ácido elágico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B050"/>
                          </a:solidFill>
                        </a:rPr>
                        <a:t>Sensível aos fatores da via intrínseca</a:t>
                      </a:r>
                      <a:r>
                        <a:rPr lang="pt-BR" b="1" baseline="0" dirty="0">
                          <a:solidFill>
                            <a:srgbClr val="00B050"/>
                          </a:solidFill>
                        </a:rPr>
                        <a:t> e a heparina</a:t>
                      </a:r>
                      <a:endParaRPr lang="pt-BR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3174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6600FF"/>
                          </a:solidFill>
                        </a:rPr>
                        <a:t>EXTEM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6600FF"/>
                          </a:solidFill>
                        </a:rPr>
                        <a:t>Fator tecidual (ativador da via</a:t>
                      </a:r>
                      <a:r>
                        <a:rPr lang="pt-BR" b="1" baseline="0" dirty="0">
                          <a:solidFill>
                            <a:srgbClr val="6600FF"/>
                          </a:solidFill>
                        </a:rPr>
                        <a:t> extrínseca)</a:t>
                      </a:r>
                      <a:endParaRPr lang="pt-BR" b="1" dirty="0">
                        <a:solidFill>
                          <a:srgbClr val="66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6600FF"/>
                          </a:solidFill>
                        </a:rPr>
                        <a:t>Sensível  aos fatores da via extrínseca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3174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HEPTEM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Reagente</a:t>
                      </a:r>
                      <a:r>
                        <a:rPr lang="pt-BR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INTEM + </a:t>
                      </a:r>
                      <a:r>
                        <a:rPr lang="pt-BR" b="1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Heparinase</a:t>
                      </a:r>
                      <a:endParaRPr lang="pt-BR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Avalia os </a:t>
                      </a:r>
                      <a:r>
                        <a:rPr lang="pt-BR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heparinóides</a:t>
                      </a:r>
                      <a:r>
                        <a:rPr lang="pt-BR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endógenos</a:t>
                      </a:r>
                      <a:r>
                        <a:rPr lang="pt-BR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e heparina na coagulação</a:t>
                      </a:r>
                      <a:endParaRPr lang="pt-BR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6444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CC0066"/>
                          </a:solidFill>
                        </a:rPr>
                        <a:t>APTEM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CC0066"/>
                          </a:solidFill>
                        </a:rPr>
                        <a:t>Reagente EXTEM</a:t>
                      </a:r>
                      <a:r>
                        <a:rPr lang="pt-BR" b="1" baseline="0" dirty="0">
                          <a:solidFill>
                            <a:srgbClr val="CC0066"/>
                          </a:solidFill>
                        </a:rPr>
                        <a:t> + </a:t>
                      </a:r>
                      <a:r>
                        <a:rPr lang="pt-BR" b="1" baseline="0" dirty="0" err="1">
                          <a:solidFill>
                            <a:srgbClr val="CC0066"/>
                          </a:solidFill>
                        </a:rPr>
                        <a:t>Aprotinina</a:t>
                      </a:r>
                      <a:endParaRPr lang="pt-BR" b="1" dirty="0">
                        <a:solidFill>
                          <a:srgbClr val="CC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CC0066"/>
                          </a:solidFill>
                        </a:rPr>
                        <a:t>Identifica a </a:t>
                      </a:r>
                      <a:r>
                        <a:rPr lang="pt-BR" b="1" dirty="0" err="1">
                          <a:solidFill>
                            <a:srgbClr val="CC0066"/>
                          </a:solidFill>
                        </a:rPr>
                        <a:t>Hiperfibrinólise</a:t>
                      </a:r>
                      <a:endParaRPr lang="pt-BR" b="1" dirty="0">
                        <a:solidFill>
                          <a:srgbClr val="CC0066"/>
                        </a:solidFill>
                      </a:endParaRPr>
                    </a:p>
                    <a:p>
                      <a:pPr algn="ctr"/>
                      <a:r>
                        <a:rPr lang="pt-BR" b="1" dirty="0">
                          <a:solidFill>
                            <a:srgbClr val="CC0066"/>
                          </a:solidFill>
                        </a:rPr>
                        <a:t>(inibição prematura</a:t>
                      </a:r>
                      <a:r>
                        <a:rPr lang="pt-BR" b="1" baseline="0" dirty="0">
                          <a:solidFill>
                            <a:srgbClr val="CC0066"/>
                          </a:solidFill>
                        </a:rPr>
                        <a:t> da lise)</a:t>
                      </a:r>
                      <a:endParaRPr lang="pt-BR" b="1" dirty="0">
                        <a:solidFill>
                          <a:srgbClr val="CC006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90250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00FF"/>
                          </a:solidFill>
                        </a:rPr>
                        <a:t>FIBTEM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00FF"/>
                          </a:solidFill>
                        </a:rPr>
                        <a:t>Reagente EXTEM + </a:t>
                      </a:r>
                      <a:r>
                        <a:rPr lang="pt-BR" b="1" u="sng" dirty="0" err="1">
                          <a:solidFill>
                            <a:srgbClr val="0000FF"/>
                          </a:solidFill>
                        </a:rPr>
                        <a:t>citocalasina</a:t>
                      </a:r>
                      <a:r>
                        <a:rPr lang="pt-BR" b="1" u="sng" baseline="0" dirty="0">
                          <a:solidFill>
                            <a:srgbClr val="0000FF"/>
                          </a:solidFill>
                        </a:rPr>
                        <a:t> D </a:t>
                      </a:r>
                      <a:endParaRPr lang="pt-BR" b="1" u="sng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0000FF"/>
                          </a:solidFill>
                        </a:rPr>
                        <a:t>Por inibição da </a:t>
                      </a:r>
                      <a:r>
                        <a:rPr lang="pt-BR" b="1" u="sng" dirty="0">
                          <a:solidFill>
                            <a:srgbClr val="0000FF"/>
                          </a:solidFill>
                        </a:rPr>
                        <a:t>função plaquetária</a:t>
                      </a:r>
                      <a:r>
                        <a:rPr lang="pt-BR" b="1" dirty="0">
                          <a:solidFill>
                            <a:srgbClr val="0000FF"/>
                          </a:solidFill>
                        </a:rPr>
                        <a:t>, avalia a participação do fibrinogênio na coagulação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2198255" y="1330074"/>
            <a:ext cx="8977745" cy="544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/>
          </a:p>
        </p:txBody>
      </p:sp>
      <p:sp>
        <p:nvSpPr>
          <p:cNvPr id="6" name="Retângulo 5"/>
          <p:cNvSpPr/>
          <p:nvPr/>
        </p:nvSpPr>
        <p:spPr>
          <a:xfrm>
            <a:off x="2175171" y="2673878"/>
            <a:ext cx="8977745" cy="891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309104" y="3731322"/>
            <a:ext cx="8977745" cy="942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2267545" y="4668900"/>
            <a:ext cx="8977745" cy="891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322962" y="5477135"/>
            <a:ext cx="8977745" cy="891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165935" y="1934998"/>
            <a:ext cx="8977745" cy="544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7673" y="881189"/>
            <a:ext cx="7200900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ld_5_s_extem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t="5023" r="6329" b="13812"/>
          <a:stretch>
            <a:fillRect/>
          </a:stretch>
        </p:blipFill>
        <p:spPr bwMode="auto">
          <a:xfrm>
            <a:off x="4149668" y="836712"/>
            <a:ext cx="3508592" cy="170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bild_5_s_fibtem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5023" r="6329" b="13812"/>
          <a:stretch>
            <a:fillRect/>
          </a:stretch>
        </p:blipFill>
        <p:spPr bwMode="auto">
          <a:xfrm>
            <a:off x="4149668" y="2672998"/>
            <a:ext cx="3508592" cy="170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ild_5_s_intem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t="5023" r="6329" b="13812"/>
          <a:stretch>
            <a:fillRect/>
          </a:stretch>
        </p:blipFill>
        <p:spPr bwMode="auto">
          <a:xfrm>
            <a:off x="7824192" y="836712"/>
            <a:ext cx="3508592" cy="170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bild_5_s_aptem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t="5023" r="6329" b="13812"/>
          <a:stretch>
            <a:fillRect/>
          </a:stretch>
        </p:blipFill>
        <p:spPr bwMode="auto">
          <a:xfrm>
            <a:off x="7772084" y="2672998"/>
            <a:ext cx="3508592" cy="170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4079776" y="2276872"/>
            <a:ext cx="1344149" cy="283464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cs typeface="Arial" charset="0"/>
            </a:endParaRPr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4079777" y="4149080"/>
            <a:ext cx="1224113" cy="283464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cs typeface="Arial" charset="0"/>
            </a:endParaRPr>
          </a:p>
        </p:txBody>
      </p:sp>
      <p:sp>
        <p:nvSpPr>
          <p:cNvPr id="9" name="Oval 15"/>
          <p:cNvSpPr>
            <a:spLocks noChangeArrowheads="1"/>
          </p:cNvSpPr>
          <p:nvPr/>
        </p:nvSpPr>
        <p:spPr bwMode="auto">
          <a:xfrm>
            <a:off x="7824193" y="2276872"/>
            <a:ext cx="1224113" cy="247642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cs typeface="Arial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31371" y="836713"/>
            <a:ext cx="2543605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u="sng" dirty="0">
                <a:solidFill>
                  <a:srgbClr val="FF0000"/>
                </a:solidFill>
                <a:cs typeface="Arial" charset="0"/>
              </a:rPr>
              <a:t>EXTEM</a:t>
            </a:r>
            <a:r>
              <a:rPr lang="fr-FR" b="1" u="sng" dirty="0">
                <a:solidFill>
                  <a:srgbClr val="0066FF"/>
                </a:solidFill>
                <a:cs typeface="Arial" charset="0"/>
              </a:rPr>
              <a:t> </a:t>
            </a:r>
            <a:r>
              <a:rPr lang="fr-FR" b="1" dirty="0">
                <a:cs typeface="Arial" charset="0"/>
              </a:rPr>
              <a:t>&amp; </a:t>
            </a:r>
            <a:r>
              <a:rPr lang="fr-FR" b="1" u="sng" dirty="0">
                <a:solidFill>
                  <a:srgbClr val="0066FF"/>
                </a:solidFill>
                <a:cs typeface="Arial" charset="0"/>
              </a:rPr>
              <a:t>INTEM</a:t>
            </a:r>
            <a:r>
              <a:rPr lang="fr-FR" b="1" dirty="0">
                <a:cs typeface="Arial" charset="0"/>
              </a:rPr>
              <a:t> : 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fr-FR" b="1" dirty="0">
                <a:cs typeface="Arial" charset="0"/>
              </a:rPr>
              <a:t> CT Normal </a:t>
            </a:r>
          </a:p>
          <a:p>
            <a:pPr>
              <a:buFontTx/>
              <a:buChar char="•"/>
            </a:pPr>
            <a:r>
              <a:rPr lang="fr-FR" b="1" dirty="0">
                <a:cs typeface="Arial" charset="0"/>
              </a:rPr>
              <a:t> Amplitude baixa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239349" y="2348881"/>
            <a:ext cx="4128459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u="sng" dirty="0">
                <a:solidFill>
                  <a:srgbClr val="CC3300"/>
                </a:solidFill>
                <a:cs typeface="Arial" charset="0"/>
              </a:rPr>
              <a:t>FIBTEM</a:t>
            </a:r>
            <a:r>
              <a:rPr lang="fr-FR" b="1" dirty="0">
                <a:cs typeface="Arial" charset="0"/>
              </a:rPr>
              <a:t>: 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fr-FR" b="1" dirty="0">
                <a:cs typeface="Arial" charset="0"/>
              </a:rPr>
              <a:t> Amplitude Normal </a:t>
            </a:r>
          </a:p>
          <a:p>
            <a:pPr>
              <a:spcBef>
                <a:spcPct val="60000"/>
              </a:spcBef>
            </a:pPr>
            <a:r>
              <a:rPr lang="fr-FR" b="1" dirty="0">
                <a:cs typeface="Arial" charset="0"/>
              </a:rPr>
              <a:t>=&gt; Fibrinogênio suficiente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7056107" y="4725144"/>
            <a:ext cx="4800533" cy="81253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CC00FF"/>
                </a:solidFill>
                <a:cs typeface="Arial" charset="0"/>
              </a:rPr>
              <a:t>                   </a:t>
            </a:r>
            <a:r>
              <a:rPr lang="fr-FR" b="1" u="sng" dirty="0">
                <a:solidFill>
                  <a:srgbClr val="CC00FF"/>
                </a:solidFill>
                <a:cs typeface="Arial" charset="0"/>
              </a:rPr>
              <a:t>APTEM</a:t>
            </a:r>
            <a:r>
              <a:rPr lang="fr-FR" b="1" dirty="0">
                <a:cs typeface="Arial" charset="0"/>
              </a:rPr>
              <a:t> </a:t>
            </a:r>
            <a:r>
              <a:rPr lang="fr-FR" b="1" dirty="0">
                <a:ea typeface="Andale Sans WT SC for Pentapha" pitchFamily="34" charset="-128"/>
                <a:cs typeface="Arial" charset="0"/>
              </a:rPr>
              <a:t>≈ </a:t>
            </a:r>
            <a:r>
              <a:rPr lang="fr-FR" b="1" dirty="0">
                <a:solidFill>
                  <a:srgbClr val="FF0000"/>
                </a:solidFill>
                <a:cs typeface="Arial" charset="0"/>
              </a:rPr>
              <a:t>EXTEM</a:t>
            </a:r>
            <a:endParaRPr lang="fr-FR" b="1" dirty="0">
              <a:cs typeface="Arial" charset="0"/>
            </a:endParaRPr>
          </a:p>
          <a:p>
            <a:pPr>
              <a:spcBef>
                <a:spcPct val="60000"/>
              </a:spcBef>
            </a:pPr>
            <a:r>
              <a:rPr lang="fr-FR" b="1" dirty="0">
                <a:cs typeface="Arial" charset="0"/>
              </a:rPr>
              <a:t>=&gt; Não há fibrinólise aumentada</a:t>
            </a:r>
            <a:endParaRPr lang="de-CH" b="1" dirty="0">
              <a:cs typeface="Arial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639616" y="116632"/>
            <a:ext cx="7104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Situação Nº 1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27381" y="386104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Fibrinólise?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239350" y="4437112"/>
            <a:ext cx="4224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Conclusão</a:t>
            </a:r>
          </a:p>
        </p:txBody>
      </p:sp>
      <p:grpSp>
        <p:nvGrpSpPr>
          <p:cNvPr id="14" name="Grupo 27"/>
          <p:cNvGrpSpPr/>
          <p:nvPr/>
        </p:nvGrpSpPr>
        <p:grpSpPr>
          <a:xfrm>
            <a:off x="239350" y="4797152"/>
            <a:ext cx="7392821" cy="923330"/>
            <a:chOff x="179512" y="4797152"/>
            <a:chExt cx="5544616" cy="923330"/>
          </a:xfrm>
        </p:grpSpPr>
        <p:sp>
          <p:nvSpPr>
            <p:cNvPr id="12" name="Retângulo 11"/>
            <p:cNvSpPr/>
            <p:nvPr/>
          </p:nvSpPr>
          <p:spPr>
            <a:xfrm>
              <a:off x="179512" y="4797152"/>
              <a:ext cx="554461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b="1" dirty="0">
                  <a:cs typeface="Arial" charset="0"/>
                </a:rPr>
                <a:t>Baixa amplitude no </a:t>
              </a:r>
              <a:r>
                <a:rPr lang="fr-FR" b="1" dirty="0">
                  <a:solidFill>
                    <a:srgbClr val="FF0000"/>
                  </a:solidFill>
                  <a:cs typeface="Arial" charset="0"/>
                </a:rPr>
                <a:t>EXTEM</a:t>
              </a:r>
              <a:r>
                <a:rPr lang="fr-FR" b="1" dirty="0">
                  <a:cs typeface="Arial" charset="0"/>
                </a:rPr>
                <a:t> &amp; </a:t>
              </a:r>
              <a:r>
                <a:rPr lang="fr-FR" b="1" dirty="0">
                  <a:solidFill>
                    <a:srgbClr val="0000FF"/>
                  </a:solidFill>
                  <a:cs typeface="Arial" charset="0"/>
                </a:rPr>
                <a:t>INTEM</a:t>
              </a:r>
              <a:r>
                <a:rPr lang="fr-FR" b="1" dirty="0">
                  <a:cs typeface="Arial" charset="0"/>
                </a:rPr>
                <a:t> e </a:t>
              </a:r>
              <a:r>
                <a:rPr lang="fr-FR" b="1" dirty="0">
                  <a:solidFill>
                    <a:srgbClr val="C00000"/>
                  </a:solidFill>
                  <a:cs typeface="Arial" charset="0"/>
                </a:rPr>
                <a:t>FIBTEM </a:t>
              </a:r>
              <a:r>
                <a:rPr lang="fr-FR" b="1" dirty="0">
                  <a:cs typeface="Arial" charset="0"/>
                </a:rPr>
                <a:t>N</a:t>
              </a:r>
            </a:p>
            <a:p>
              <a:endParaRPr lang="fr-FR" b="1" dirty="0">
                <a:cs typeface="Arial" charset="0"/>
              </a:endParaRPr>
            </a:p>
            <a:p>
              <a:r>
                <a:rPr lang="fr-FR" b="1" dirty="0">
                  <a:cs typeface="Arial" charset="0"/>
                </a:rPr>
                <a:t>baixo número de plaquetas ou disfunção plaquetária</a:t>
              </a:r>
            </a:p>
          </p:txBody>
        </p:sp>
        <p:sp>
          <p:nvSpPr>
            <p:cNvPr id="24" name="Seta para baixo 23"/>
            <p:cNvSpPr/>
            <p:nvPr/>
          </p:nvSpPr>
          <p:spPr>
            <a:xfrm>
              <a:off x="2843808" y="5157192"/>
              <a:ext cx="216024" cy="28803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9" name="Texto explicativo retangular 28"/>
          <p:cNvSpPr/>
          <p:nvPr/>
        </p:nvSpPr>
        <p:spPr>
          <a:xfrm>
            <a:off x="2543605" y="1988840"/>
            <a:ext cx="1536171" cy="360040"/>
          </a:xfrm>
          <a:prstGeom prst="wedgeRectCallout">
            <a:avLst>
              <a:gd name="adj1" fmla="val 61740"/>
              <a:gd name="adj2" fmla="val 18889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</a:rPr>
              <a:t>CT = 60 (38 – 79)</a:t>
            </a:r>
          </a:p>
        </p:txBody>
      </p:sp>
      <p:sp>
        <p:nvSpPr>
          <p:cNvPr id="30" name="Texto explicativo retangular 29"/>
          <p:cNvSpPr/>
          <p:nvPr/>
        </p:nvSpPr>
        <p:spPr>
          <a:xfrm>
            <a:off x="9072331" y="1628800"/>
            <a:ext cx="2112235" cy="360040"/>
          </a:xfrm>
          <a:prstGeom prst="wedgeRectCallout">
            <a:avLst>
              <a:gd name="adj1" fmla="val -62739"/>
              <a:gd name="adj2" fmla="val 121504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</a:rPr>
              <a:t>CT = 122 (100 – 240)</a:t>
            </a:r>
          </a:p>
        </p:txBody>
      </p:sp>
      <p:sp>
        <p:nvSpPr>
          <p:cNvPr id="31" name="Texto explicativo retangular 30"/>
          <p:cNvSpPr/>
          <p:nvPr/>
        </p:nvSpPr>
        <p:spPr>
          <a:xfrm>
            <a:off x="2351584" y="2204864"/>
            <a:ext cx="1728192" cy="360040"/>
          </a:xfrm>
          <a:prstGeom prst="wedgeRectCallout">
            <a:avLst>
              <a:gd name="adj1" fmla="val 61740"/>
              <a:gd name="adj2" fmla="val 18889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</a:rPr>
              <a:t>A10 = 65 (43 – 65)</a:t>
            </a:r>
          </a:p>
        </p:txBody>
      </p:sp>
      <p:sp>
        <p:nvSpPr>
          <p:cNvPr id="32" name="Texto explicativo retangular 31"/>
          <p:cNvSpPr/>
          <p:nvPr/>
        </p:nvSpPr>
        <p:spPr>
          <a:xfrm>
            <a:off x="9275531" y="1628800"/>
            <a:ext cx="2112235" cy="360040"/>
          </a:xfrm>
          <a:prstGeom prst="wedgeRectCallout">
            <a:avLst>
              <a:gd name="adj1" fmla="val -66820"/>
              <a:gd name="adj2" fmla="val 165115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</a:rPr>
              <a:t>A10= 63 (44 – 66)</a:t>
            </a:r>
          </a:p>
        </p:txBody>
      </p:sp>
      <p:sp>
        <p:nvSpPr>
          <p:cNvPr id="35" name="Texto explicativo retangular 34"/>
          <p:cNvSpPr/>
          <p:nvPr/>
        </p:nvSpPr>
        <p:spPr>
          <a:xfrm>
            <a:off x="2255573" y="4077072"/>
            <a:ext cx="1728192" cy="360040"/>
          </a:xfrm>
          <a:prstGeom prst="wedgeRectCallout">
            <a:avLst>
              <a:gd name="adj1" fmla="val 61740"/>
              <a:gd name="adj2" fmla="val 18889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</a:rPr>
              <a:t>A10 = 24 (7 – 23)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3" grpId="0" build="allAtOnce" animBg="1"/>
      <p:bldP spid="18" grpId="0"/>
      <p:bldP spid="19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5" grpId="0" animBg="1"/>
      <p:bldP spid="35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aixaDeTexto 38"/>
          <p:cNvSpPr txBox="1"/>
          <p:nvPr/>
        </p:nvSpPr>
        <p:spPr>
          <a:xfrm>
            <a:off x="2639616" y="116632"/>
            <a:ext cx="7104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Situação Nº 2</a:t>
            </a:r>
          </a:p>
        </p:txBody>
      </p:sp>
      <p:graphicFrame>
        <p:nvGraphicFramePr>
          <p:cNvPr id="81926" name="Object 6"/>
          <p:cNvGraphicFramePr>
            <a:graphicFrameLocks noChangeAspect="1"/>
          </p:cNvGraphicFramePr>
          <p:nvPr/>
        </p:nvGraphicFramePr>
        <p:xfrm>
          <a:off x="3407701" y="1124745"/>
          <a:ext cx="7084483" cy="362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-Foto" r:id="rId2" imgW="9469172" imgH="6830378" progId="">
                  <p:embed/>
                </p:oleObj>
              </mc:Choice>
              <mc:Fallback>
                <p:oleObj name="Photo Editor-Foto" r:id="rId2" imgW="9469172" imgH="6830378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contras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7701" y="1124745"/>
                        <a:ext cx="7084483" cy="362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tângulo 49"/>
          <p:cNvSpPr/>
          <p:nvPr/>
        </p:nvSpPr>
        <p:spPr>
          <a:xfrm>
            <a:off x="7056107" y="2996952"/>
            <a:ext cx="3552395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Elipse 51"/>
          <p:cNvSpPr/>
          <p:nvPr/>
        </p:nvSpPr>
        <p:spPr>
          <a:xfrm>
            <a:off x="3311691" y="2636912"/>
            <a:ext cx="1248139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Elipse 52"/>
          <p:cNvSpPr/>
          <p:nvPr/>
        </p:nvSpPr>
        <p:spPr>
          <a:xfrm>
            <a:off x="7056107" y="2636912"/>
            <a:ext cx="1248139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Elipse 53"/>
          <p:cNvSpPr/>
          <p:nvPr/>
        </p:nvSpPr>
        <p:spPr>
          <a:xfrm>
            <a:off x="3407701" y="4509120"/>
            <a:ext cx="1248139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48"/>
          <p:cNvSpPr/>
          <p:nvPr/>
        </p:nvSpPr>
        <p:spPr>
          <a:xfrm>
            <a:off x="3311691" y="2996952"/>
            <a:ext cx="3552395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7056107" y="1124744"/>
            <a:ext cx="3552395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>
            <a:off x="623392" y="1124745"/>
            <a:ext cx="2567947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u="sng" dirty="0">
                <a:solidFill>
                  <a:srgbClr val="FF0000"/>
                </a:solidFill>
                <a:cs typeface="Arial" charset="0"/>
              </a:rPr>
              <a:t>EXTEM</a:t>
            </a:r>
            <a:r>
              <a:rPr lang="fr-FR" b="1" u="sng" dirty="0">
                <a:solidFill>
                  <a:srgbClr val="0066FF"/>
                </a:solidFill>
                <a:cs typeface="Arial" charset="0"/>
              </a:rPr>
              <a:t> </a:t>
            </a:r>
            <a:r>
              <a:rPr lang="fr-FR" b="1" dirty="0">
                <a:cs typeface="Arial" charset="0"/>
              </a:rPr>
              <a:t>&amp; </a:t>
            </a:r>
            <a:r>
              <a:rPr lang="fr-FR" b="1" u="sng" dirty="0">
                <a:solidFill>
                  <a:srgbClr val="0066FF"/>
                </a:solidFill>
                <a:cs typeface="Arial" charset="0"/>
              </a:rPr>
              <a:t>INTEM</a:t>
            </a:r>
            <a:r>
              <a:rPr lang="fr-FR" b="1" dirty="0">
                <a:cs typeface="Arial" charset="0"/>
              </a:rPr>
              <a:t> : 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fr-FR" b="1" dirty="0">
                <a:cs typeface="Arial" charset="0"/>
              </a:rPr>
              <a:t> CT Normal </a:t>
            </a:r>
          </a:p>
          <a:p>
            <a:pPr>
              <a:buFontTx/>
              <a:buChar char="•"/>
            </a:pPr>
            <a:r>
              <a:rPr lang="fr-FR" b="1" dirty="0">
                <a:cs typeface="Arial" charset="0"/>
              </a:rPr>
              <a:t> Amplitude baixa</a:t>
            </a:r>
            <a:endParaRPr lang="de-CH" b="1" dirty="0">
              <a:cs typeface="Arial" charset="0"/>
            </a:endParaRPr>
          </a:p>
        </p:txBody>
      </p:sp>
      <p:sp>
        <p:nvSpPr>
          <p:cNvPr id="56" name="Retângulo 55"/>
          <p:cNvSpPr/>
          <p:nvPr/>
        </p:nvSpPr>
        <p:spPr>
          <a:xfrm>
            <a:off x="623392" y="2852936"/>
            <a:ext cx="256794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u="sng" dirty="0">
                <a:solidFill>
                  <a:srgbClr val="CC3300"/>
                </a:solidFill>
                <a:cs typeface="Arial" charset="0"/>
              </a:rPr>
              <a:t>FIBTEM</a:t>
            </a:r>
            <a:r>
              <a:rPr lang="fr-FR" b="1" dirty="0">
                <a:cs typeface="Arial" charset="0"/>
              </a:rPr>
              <a:t>: 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fr-FR" b="1" dirty="0">
                <a:cs typeface="Arial" charset="0"/>
              </a:rPr>
              <a:t>Amplitude baixa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1103446" y="4953207"/>
            <a:ext cx="114252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/>
                </a:solidFill>
                <a:cs typeface="Arial" charset="0"/>
              </a:rPr>
              <a:t>Conclusão</a:t>
            </a:r>
          </a:p>
          <a:p>
            <a:endParaRPr lang="fr-FR" b="1" u="sng" dirty="0">
              <a:solidFill>
                <a:srgbClr val="FF0000"/>
              </a:solidFill>
              <a:cs typeface="Arial" charset="0"/>
            </a:endParaRPr>
          </a:p>
          <a:p>
            <a:r>
              <a:rPr lang="fr-FR" sz="1600" b="1" dirty="0">
                <a:cs typeface="Arial" charset="0"/>
              </a:rPr>
              <a:t>AMPLITUDE BAIXA de </a:t>
            </a:r>
            <a:r>
              <a:rPr lang="fr-FR" sz="1600" b="1" dirty="0">
                <a:solidFill>
                  <a:srgbClr val="FF0000"/>
                </a:solidFill>
                <a:cs typeface="Arial" charset="0"/>
              </a:rPr>
              <a:t>EXTEM</a:t>
            </a:r>
            <a:r>
              <a:rPr lang="fr-FR" sz="1600" b="1" dirty="0">
                <a:solidFill>
                  <a:srgbClr val="0066FF"/>
                </a:solidFill>
                <a:cs typeface="Arial" charset="0"/>
              </a:rPr>
              <a:t> </a:t>
            </a:r>
            <a:r>
              <a:rPr lang="fr-FR" sz="1600" b="1" dirty="0">
                <a:cs typeface="Arial" charset="0"/>
              </a:rPr>
              <a:t>&amp; </a:t>
            </a:r>
            <a:r>
              <a:rPr lang="fr-FR" sz="1600" b="1" dirty="0">
                <a:solidFill>
                  <a:srgbClr val="0066FF"/>
                </a:solidFill>
                <a:cs typeface="Arial" charset="0"/>
              </a:rPr>
              <a:t>INTEM e </a:t>
            </a:r>
            <a:r>
              <a:rPr lang="fr-FR" sz="1600" b="1" dirty="0">
                <a:solidFill>
                  <a:srgbClr val="CC3300"/>
                </a:solidFill>
                <a:cs typeface="Arial" charset="0"/>
              </a:rPr>
              <a:t>FIBTEM =&gt; </a:t>
            </a:r>
            <a:r>
              <a:rPr lang="fr-FR" sz="1600" b="1" u="sng" dirty="0">
                <a:solidFill>
                  <a:srgbClr val="FF0000"/>
                </a:solidFill>
                <a:cs typeface="Arial" charset="0"/>
              </a:rPr>
              <a:t>DEFICIÊNCIA DE FIBRINOGÊNIO </a:t>
            </a:r>
            <a:endParaRPr lang="pt-BR" sz="1600" u="sng" dirty="0">
              <a:solidFill>
                <a:srgbClr val="FF0000"/>
              </a:solidFill>
            </a:endParaRPr>
          </a:p>
        </p:txBody>
      </p:sp>
      <p:sp>
        <p:nvSpPr>
          <p:cNvPr id="58" name="Retângulo 57"/>
          <p:cNvSpPr/>
          <p:nvPr/>
        </p:nvSpPr>
        <p:spPr>
          <a:xfrm>
            <a:off x="10416480" y="3429001"/>
            <a:ext cx="2592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u="sng" dirty="0">
                <a:solidFill>
                  <a:srgbClr val="CC00FF"/>
                </a:solidFill>
                <a:cs typeface="Arial" charset="0"/>
              </a:rPr>
              <a:t>APTEM</a:t>
            </a:r>
            <a:r>
              <a:rPr lang="fr-FR" sz="1400" b="1" dirty="0">
                <a:cs typeface="Arial" charset="0"/>
              </a:rPr>
              <a:t> </a:t>
            </a:r>
            <a:r>
              <a:rPr lang="fr-FR" sz="1400" b="1" dirty="0">
                <a:ea typeface="Andale Sans WT SC for Pentapha" pitchFamily="34" charset="-128"/>
                <a:cs typeface="Arial" charset="0"/>
              </a:rPr>
              <a:t>≈ </a:t>
            </a:r>
            <a:r>
              <a:rPr lang="fr-FR" sz="1400" b="1" dirty="0">
                <a:solidFill>
                  <a:srgbClr val="FF0000"/>
                </a:solidFill>
                <a:cs typeface="Arial" charset="0"/>
              </a:rPr>
              <a:t>EXTEM</a:t>
            </a:r>
            <a:endParaRPr lang="fr-FR" sz="1400" b="1" dirty="0">
              <a:cs typeface="Arial" charset="0"/>
            </a:endParaRPr>
          </a:p>
        </p:txBody>
      </p:sp>
      <p:sp>
        <p:nvSpPr>
          <p:cNvPr id="18" name="Texto explicativo retangular 17"/>
          <p:cNvSpPr/>
          <p:nvPr/>
        </p:nvSpPr>
        <p:spPr>
          <a:xfrm>
            <a:off x="1324062" y="2553657"/>
            <a:ext cx="1728192" cy="360040"/>
          </a:xfrm>
          <a:prstGeom prst="wedgeRectCallout">
            <a:avLst>
              <a:gd name="adj1" fmla="val 61740"/>
              <a:gd name="adj2" fmla="val 18889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</a:rPr>
              <a:t>A10 = 65 (43 – 65)</a:t>
            </a:r>
          </a:p>
        </p:txBody>
      </p:sp>
      <p:sp>
        <p:nvSpPr>
          <p:cNvPr id="19" name="Texto explicativo retangular 18"/>
          <p:cNvSpPr/>
          <p:nvPr/>
        </p:nvSpPr>
        <p:spPr>
          <a:xfrm>
            <a:off x="9728016" y="2882566"/>
            <a:ext cx="2112235" cy="360040"/>
          </a:xfrm>
          <a:prstGeom prst="wedgeRectCallout">
            <a:avLst>
              <a:gd name="adj1" fmla="val -143137"/>
              <a:gd name="adj2" fmla="val -57438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</a:rPr>
              <a:t>A10= 63 (44 – 66)</a:t>
            </a:r>
          </a:p>
        </p:txBody>
      </p:sp>
      <p:sp>
        <p:nvSpPr>
          <p:cNvPr id="20" name="Texto explicativo retangular 19"/>
          <p:cNvSpPr/>
          <p:nvPr/>
        </p:nvSpPr>
        <p:spPr>
          <a:xfrm>
            <a:off x="1209198" y="4359880"/>
            <a:ext cx="1728192" cy="360040"/>
          </a:xfrm>
          <a:prstGeom prst="wedgeRectCallout">
            <a:avLst>
              <a:gd name="adj1" fmla="val 61740"/>
              <a:gd name="adj2" fmla="val 18889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</a:rPr>
              <a:t>A10 = 24 (7 – 23)</a:t>
            </a:r>
          </a:p>
        </p:txBody>
      </p:sp>
      <p:sp>
        <p:nvSpPr>
          <p:cNvPr id="21" name="Texto explicativo retangular 20"/>
          <p:cNvSpPr/>
          <p:nvPr/>
        </p:nvSpPr>
        <p:spPr>
          <a:xfrm>
            <a:off x="9880416" y="4854377"/>
            <a:ext cx="2112235" cy="360040"/>
          </a:xfrm>
          <a:prstGeom prst="wedgeRectCallout">
            <a:avLst>
              <a:gd name="adj1" fmla="val -143137"/>
              <a:gd name="adj2" fmla="val -57438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</a:rPr>
              <a:t>A10= 63 (44 – 66)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53" grpId="0" animBg="1"/>
      <p:bldP spid="54" grpId="0" animBg="1"/>
      <p:bldP spid="49" grpId="0" animBg="1"/>
      <p:bldP spid="51" grpId="0" animBg="1"/>
      <p:bldP spid="55" grpId="0"/>
      <p:bldP spid="56" grpId="0"/>
      <p:bldP spid="57" grpId="0"/>
      <p:bldP spid="58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1352551" y="1085850"/>
          <a:ext cx="3359149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-Foto" r:id="rId2" imgW="9542857" imgH="6885714" progId="">
                  <p:embed/>
                </p:oleObj>
              </mc:Choice>
              <mc:Fallback>
                <p:oleObj name="Photo Editor-Foto" r:id="rId2" imgW="9542857" imgH="688571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contrast="1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1683" b="50191"/>
                      <a:stretch>
                        <a:fillRect/>
                      </a:stretch>
                    </p:blipFill>
                    <p:spPr bwMode="auto">
                      <a:xfrm>
                        <a:off x="1352551" y="1085850"/>
                        <a:ext cx="3359149" cy="151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1352551" y="2954338"/>
          <a:ext cx="3340100" cy="136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-Foto" r:id="rId4" imgW="9542857" imgH="6885714" progId="">
                  <p:embed/>
                </p:oleObj>
              </mc:Choice>
              <mc:Fallback>
                <p:oleObj name="Photo Editor-Foto" r:id="rId4" imgW="9542857" imgH="6885714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1683" t="49667"/>
                      <a:stretch>
                        <a:fillRect/>
                      </a:stretch>
                    </p:blipFill>
                    <p:spPr bwMode="auto">
                      <a:xfrm>
                        <a:off x="1352551" y="2954338"/>
                        <a:ext cx="3340100" cy="136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/>
          <p:cNvSpPr/>
          <p:nvPr/>
        </p:nvSpPr>
        <p:spPr>
          <a:xfrm>
            <a:off x="5039883" y="1052736"/>
            <a:ext cx="71521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u="sng" dirty="0">
                <a:solidFill>
                  <a:srgbClr val="0066FF"/>
                </a:solidFill>
                <a:latin typeface="Andale Sans WT SC for Pentapha" pitchFamily="34" charset="-128"/>
                <a:cs typeface="Arial" charset="0"/>
              </a:rPr>
              <a:t>INTEM</a:t>
            </a:r>
            <a:r>
              <a:rPr lang="fr-FR" dirty="0">
                <a:latin typeface="Andale Sans WT SC for Pentapha" pitchFamily="34" charset="-128"/>
                <a:cs typeface="Arial" charset="0"/>
              </a:rPr>
              <a:t>: </a:t>
            </a:r>
          </a:p>
          <a:p>
            <a:r>
              <a:rPr lang="fr-FR" dirty="0">
                <a:latin typeface="Andale Sans WT SC for Pentapha" pitchFamily="34" charset="-128"/>
                <a:cs typeface="Arial" charset="0"/>
              </a:rPr>
              <a:t>CT, CFT prolongados</a:t>
            </a:r>
          </a:p>
          <a:p>
            <a:r>
              <a:rPr lang="fr-FR" dirty="0">
                <a:latin typeface="Andale Sans WT SC for Pentapha" pitchFamily="34" charset="-128"/>
                <a:cs typeface="Arial" charset="0"/>
              </a:rPr>
              <a:t>Amplitude baixa</a:t>
            </a:r>
          </a:p>
          <a:p>
            <a:endParaRPr lang="fr-FR" dirty="0">
              <a:latin typeface="Andale Sans WT SC for Pentapha" pitchFamily="34" charset="-128"/>
              <a:cs typeface="Arial" charset="0"/>
            </a:endParaRPr>
          </a:p>
          <a:p>
            <a:endParaRPr lang="fr-FR" dirty="0">
              <a:latin typeface="Andale Sans WT SC for Pentapha" pitchFamily="34" charset="-128"/>
              <a:cs typeface="Arial" charset="0"/>
            </a:endParaRPr>
          </a:p>
          <a:p>
            <a:endParaRPr lang="fr-FR" dirty="0">
              <a:latin typeface="Andale Sans WT SC for Pentapha" pitchFamily="34" charset="-128"/>
              <a:cs typeface="Arial" charset="0"/>
            </a:endParaRPr>
          </a:p>
          <a:p>
            <a:endParaRPr lang="fr-FR" dirty="0">
              <a:latin typeface="Andale Sans WT SC for Pentapha" pitchFamily="34" charset="-128"/>
              <a:cs typeface="Arial" charset="0"/>
            </a:endParaRPr>
          </a:p>
          <a:p>
            <a:r>
              <a:rPr lang="fr-FR" b="1" u="sng" dirty="0">
                <a:solidFill>
                  <a:srgbClr val="5F5F5F"/>
                </a:solidFill>
                <a:latin typeface="Andale Sans WT SC for Pentapha" pitchFamily="34" charset="-128"/>
                <a:cs typeface="Arial" charset="0"/>
              </a:rPr>
              <a:t>HEPTEM</a:t>
            </a:r>
            <a:r>
              <a:rPr lang="fr-FR" dirty="0">
                <a:latin typeface="Andale Sans WT SC for Pentapha" pitchFamily="34" charset="-128"/>
                <a:cs typeface="Arial" charset="0"/>
              </a:rPr>
              <a:t>:</a:t>
            </a:r>
          </a:p>
          <a:p>
            <a:r>
              <a:rPr lang="fr-FR" dirty="0">
                <a:latin typeface="Andale Sans WT SC for Pentapha" pitchFamily="34" charset="-128"/>
                <a:cs typeface="Arial" charset="0"/>
              </a:rPr>
              <a:t>Correção do CT, CFT e</a:t>
            </a:r>
          </a:p>
          <a:p>
            <a:r>
              <a:rPr lang="fr-FR" dirty="0">
                <a:latin typeface="Andale Sans WT SC for Pentapha" pitchFamily="34" charset="-128"/>
                <a:cs typeface="Arial" charset="0"/>
              </a:rPr>
              <a:t>amplitude com heparinase</a:t>
            </a:r>
          </a:p>
          <a:p>
            <a:endParaRPr lang="fr-FR" dirty="0">
              <a:latin typeface="Andale Sans WT SC for Pentapha" pitchFamily="34" charset="-128"/>
              <a:cs typeface="Arial" charset="0"/>
            </a:endParaRPr>
          </a:p>
          <a:p>
            <a:pPr>
              <a:buFont typeface="Symbol" pitchFamily="18" charset="2"/>
              <a:buChar char="Þ"/>
            </a:pPr>
            <a:r>
              <a:rPr lang="fr-FR" dirty="0">
                <a:latin typeface="Andale Sans WT SC for Pentapha" pitchFamily="34" charset="-128"/>
                <a:cs typeface="Arial" charset="0"/>
              </a:rPr>
              <a:t> </a:t>
            </a:r>
            <a:r>
              <a:rPr lang="fr-FR" b="1" dirty="0">
                <a:latin typeface="Andale Sans WT SC for Pentapha" pitchFamily="34" charset="-128"/>
                <a:cs typeface="Arial" charset="0"/>
              </a:rPr>
              <a:t>Presença de Heparina na amostra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639616" y="116632"/>
            <a:ext cx="7104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Situação Nº 3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639616" y="116632"/>
            <a:ext cx="7104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Situação Nº 4</a:t>
            </a:r>
          </a:p>
        </p:txBody>
      </p:sp>
      <p:pic>
        <p:nvPicPr>
          <p:cNvPr id="5" name="Picture 3" descr="bild_2c_intem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t="5023" r="6329" b="13812"/>
          <a:stretch>
            <a:fillRect/>
          </a:stretch>
        </p:blipFill>
        <p:spPr bwMode="auto">
          <a:xfrm>
            <a:off x="431372" y="2255961"/>
            <a:ext cx="3331633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bild_2c_heptem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5023" r="6329" b="13812"/>
          <a:stretch>
            <a:fillRect/>
          </a:stretch>
        </p:blipFill>
        <p:spPr bwMode="auto">
          <a:xfrm>
            <a:off x="431372" y="4077072"/>
            <a:ext cx="3266017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4463819" y="2060848"/>
            <a:ext cx="7200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u="sng" dirty="0">
                <a:solidFill>
                  <a:srgbClr val="0066FF"/>
                </a:solidFill>
                <a:latin typeface="Andale Sans WT SC for Pentapha" pitchFamily="34" charset="-128"/>
                <a:cs typeface="Arial" charset="0"/>
              </a:rPr>
              <a:t>INTEM</a:t>
            </a:r>
            <a:r>
              <a:rPr lang="fr-FR" dirty="0">
                <a:latin typeface="Andale Sans WT SC for Pentapha" pitchFamily="34" charset="-128"/>
                <a:cs typeface="Arial" charset="0"/>
              </a:rPr>
              <a:t>: </a:t>
            </a:r>
          </a:p>
          <a:p>
            <a:r>
              <a:rPr lang="fr-FR" dirty="0">
                <a:latin typeface="Andale Sans WT SC for Pentapha" pitchFamily="34" charset="-128"/>
                <a:cs typeface="Arial" charset="0"/>
              </a:rPr>
              <a:t>CT prolongado</a:t>
            </a:r>
          </a:p>
          <a:p>
            <a:endParaRPr lang="fr-FR" u="sng" dirty="0">
              <a:latin typeface="Andale Sans WT SC for Pentapha" pitchFamily="34" charset="-128"/>
              <a:cs typeface="Arial" charset="0"/>
            </a:endParaRPr>
          </a:p>
          <a:p>
            <a:endParaRPr lang="fr-FR" u="sng" dirty="0">
              <a:latin typeface="Andale Sans WT SC for Pentapha" pitchFamily="34" charset="-128"/>
              <a:cs typeface="Arial" charset="0"/>
            </a:endParaRPr>
          </a:p>
          <a:p>
            <a:endParaRPr lang="fr-FR" u="sng" dirty="0">
              <a:latin typeface="Andale Sans WT SC for Pentapha" pitchFamily="34" charset="-128"/>
              <a:cs typeface="Arial" charset="0"/>
            </a:endParaRPr>
          </a:p>
          <a:p>
            <a:endParaRPr lang="fr-FR" u="sng" dirty="0">
              <a:latin typeface="Andale Sans WT SC for Pentapha" pitchFamily="34" charset="-128"/>
              <a:cs typeface="Arial" charset="0"/>
            </a:endParaRPr>
          </a:p>
          <a:p>
            <a:r>
              <a:rPr lang="fr-FR" b="1" u="sng" dirty="0">
                <a:solidFill>
                  <a:srgbClr val="5F5F5F"/>
                </a:solidFill>
                <a:latin typeface="Andale Sans WT SC for Pentapha" pitchFamily="34" charset="-128"/>
                <a:cs typeface="Arial" charset="0"/>
              </a:rPr>
              <a:t>HEPTEM</a:t>
            </a:r>
            <a:r>
              <a:rPr lang="fr-FR" dirty="0">
                <a:latin typeface="Andale Sans WT SC for Pentapha" pitchFamily="34" charset="-128"/>
                <a:cs typeface="Arial" charset="0"/>
              </a:rPr>
              <a:t>:</a:t>
            </a:r>
          </a:p>
          <a:p>
            <a:r>
              <a:rPr lang="fr-FR" dirty="0">
                <a:latin typeface="Andale Sans WT SC for Pentapha" pitchFamily="34" charset="-128"/>
                <a:cs typeface="Arial" charset="0"/>
              </a:rPr>
              <a:t>CT continua prolongado</a:t>
            </a:r>
          </a:p>
          <a:p>
            <a:endParaRPr lang="fr-FR" dirty="0">
              <a:latin typeface="Andale Sans WT SC for Pentapha" pitchFamily="34" charset="-128"/>
              <a:cs typeface="Arial" charset="0"/>
            </a:endParaRPr>
          </a:p>
          <a:p>
            <a:pPr>
              <a:buFont typeface="Symbol" pitchFamily="18" charset="2"/>
              <a:buChar char="Þ"/>
            </a:pPr>
            <a:r>
              <a:rPr lang="fr-FR" dirty="0">
                <a:latin typeface="Andale Sans WT SC for Pentapha" pitchFamily="34" charset="-128"/>
                <a:cs typeface="Arial" charset="0"/>
              </a:rPr>
              <a:t> </a:t>
            </a:r>
            <a:r>
              <a:rPr lang="fr-FR" b="1" dirty="0">
                <a:latin typeface="Andale Sans WT SC for Pentapha" pitchFamily="34" charset="-128"/>
                <a:cs typeface="Arial" charset="0"/>
              </a:rPr>
              <a:t>Sem interferência de Heparina</a:t>
            </a:r>
          </a:p>
          <a:p>
            <a:pPr>
              <a:buFont typeface="Symbol" pitchFamily="18" charset="2"/>
              <a:buChar char="Þ"/>
            </a:pPr>
            <a:r>
              <a:rPr lang="fr-FR" b="1" dirty="0">
                <a:latin typeface="Andale Sans WT SC for Pentapha" pitchFamily="34" charset="-128"/>
                <a:cs typeface="Arial" charset="0"/>
              </a:rPr>
              <a:t> Efeito da Protamina </a:t>
            </a:r>
          </a:p>
          <a:p>
            <a:pPr>
              <a:buFont typeface="Symbol" pitchFamily="18" charset="2"/>
              <a:buChar char="Þ"/>
            </a:pPr>
            <a:r>
              <a:rPr lang="fr-FR" b="1" dirty="0">
                <a:latin typeface="Andale Sans WT SC for Pentapha" pitchFamily="34" charset="-128"/>
                <a:cs typeface="Arial" charset="0"/>
              </a:rPr>
              <a:t> Administração de excesso de protamina</a:t>
            </a:r>
          </a:p>
        </p:txBody>
      </p:sp>
      <p:sp>
        <p:nvSpPr>
          <p:cNvPr id="8" name="Retângulo 7"/>
          <p:cNvSpPr/>
          <p:nvPr/>
        </p:nvSpPr>
        <p:spPr>
          <a:xfrm>
            <a:off x="719403" y="1319858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u="sng" dirty="0">
                <a:latin typeface="Andale Sans WT SC for Pentapha" pitchFamily="34" charset="-128"/>
                <a:cs typeface="Arial" charset="0"/>
              </a:rPr>
              <a:t>Monitoração da Protamina </a:t>
            </a:r>
            <a:endParaRPr lang="de-CH" sz="2400" b="1" u="sng" dirty="0">
              <a:latin typeface="Andale Sans WT SC for Pentapha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tângulo 187"/>
          <p:cNvSpPr/>
          <p:nvPr/>
        </p:nvSpPr>
        <p:spPr>
          <a:xfrm>
            <a:off x="1296151" y="332657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/>
              <a:t>Avaliação</a:t>
            </a:r>
            <a:r>
              <a:rPr lang="en-GB" sz="2400" b="1" dirty="0"/>
              <a:t> dos </a:t>
            </a:r>
            <a:r>
              <a:rPr lang="en-GB" sz="2400" b="1" dirty="0" err="1"/>
              <a:t>traçados</a:t>
            </a:r>
            <a:r>
              <a:rPr lang="en-GB" sz="2400" b="1" dirty="0"/>
              <a:t> </a:t>
            </a:r>
            <a:r>
              <a:rPr lang="en-GB" sz="2400" b="1" dirty="0" err="1"/>
              <a:t>em</a:t>
            </a:r>
            <a:r>
              <a:rPr lang="en-GB" sz="2400" b="1" dirty="0"/>
              <a:t> 10 </a:t>
            </a:r>
            <a:r>
              <a:rPr lang="en-GB" sz="2400" b="1" dirty="0" err="1"/>
              <a:t>minutos</a:t>
            </a:r>
            <a:r>
              <a:rPr lang="en-GB" sz="2400" b="1" dirty="0"/>
              <a:t> de </a:t>
            </a:r>
            <a:r>
              <a:rPr lang="en-GB" sz="2400" b="1" dirty="0" err="1"/>
              <a:t>corrida</a:t>
            </a:r>
            <a:r>
              <a:rPr lang="en-GB" sz="2400" b="1" dirty="0"/>
              <a:t> – </a:t>
            </a:r>
            <a:r>
              <a:rPr lang="en-GB" sz="2400" b="1" dirty="0" err="1"/>
              <a:t>decisão</a:t>
            </a:r>
            <a:r>
              <a:rPr lang="en-GB" sz="2400" b="1" dirty="0"/>
              <a:t> </a:t>
            </a:r>
            <a:r>
              <a:rPr lang="en-GB" sz="2400" b="1" dirty="0" err="1"/>
              <a:t>terapêutica</a:t>
            </a:r>
            <a:r>
              <a:rPr lang="en-GB" sz="2400" b="1" dirty="0"/>
              <a:t> </a:t>
            </a:r>
            <a:endParaRPr lang="pt-BR" sz="2400" dirty="0"/>
          </a:p>
        </p:txBody>
      </p:sp>
      <p:sp>
        <p:nvSpPr>
          <p:cNvPr id="195" name="CaixaDeTexto 194"/>
          <p:cNvSpPr txBox="1"/>
          <p:nvPr/>
        </p:nvSpPr>
        <p:spPr>
          <a:xfrm>
            <a:off x="7398240" y="5693489"/>
            <a:ext cx="284869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Defeito de função</a:t>
            </a:r>
          </a:p>
          <a:p>
            <a:pPr algn="ctr"/>
            <a:r>
              <a:rPr lang="pt-BR" b="1" dirty="0"/>
              <a:t> e/ou número de plaquetas</a:t>
            </a:r>
          </a:p>
        </p:txBody>
      </p:sp>
      <p:sp>
        <p:nvSpPr>
          <p:cNvPr id="196" name="CaixaDeTexto 195"/>
          <p:cNvSpPr txBox="1"/>
          <p:nvPr/>
        </p:nvSpPr>
        <p:spPr>
          <a:xfrm>
            <a:off x="4801735" y="5718370"/>
            <a:ext cx="1536171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Presença de Heparina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6222"/>
          <a:stretch>
            <a:fillRect/>
          </a:stretch>
        </p:blipFill>
        <p:spPr bwMode="auto">
          <a:xfrm>
            <a:off x="1206610" y="718647"/>
            <a:ext cx="9336809" cy="499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" name="CaixaDeTexto 180"/>
          <p:cNvSpPr txBox="1"/>
          <p:nvPr/>
        </p:nvSpPr>
        <p:spPr>
          <a:xfrm>
            <a:off x="2455980" y="5719938"/>
            <a:ext cx="1536171" cy="400110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Normal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475D5DAC-2FDB-47B3-831E-C68F4A80BD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93" y="13423"/>
            <a:ext cx="12192000" cy="683115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pic>
        <p:nvPicPr>
          <p:cNvPr id="10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Elipse 10"/>
          <p:cNvSpPr/>
          <p:nvPr/>
        </p:nvSpPr>
        <p:spPr>
          <a:xfrm rot="5400000">
            <a:off x="2687779" y="2613894"/>
            <a:ext cx="4959929" cy="2946401"/>
          </a:xfrm>
          <a:prstGeom prst="ellipse">
            <a:avLst/>
          </a:prstGeom>
          <a:noFill/>
          <a:ln w="76200" cmpd="tri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295573" y="397163"/>
            <a:ext cx="7666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Introdução – receptores de membrana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521526" y="2503053"/>
            <a:ext cx="81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ADP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3639127" y="2348240"/>
            <a:ext cx="822036" cy="443345"/>
            <a:chOff x="3639127" y="2348240"/>
            <a:chExt cx="822036" cy="443345"/>
          </a:xfrm>
        </p:grpSpPr>
        <p:sp>
          <p:nvSpPr>
            <p:cNvPr id="13" name="Retângulo 12"/>
            <p:cNvSpPr/>
            <p:nvPr/>
          </p:nvSpPr>
          <p:spPr>
            <a:xfrm rot="1343118">
              <a:off x="3695453" y="2348240"/>
              <a:ext cx="417948" cy="44334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accent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3639127" y="2419927"/>
              <a:ext cx="8220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/>
                <a:t>P2Y12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3468267" y="2854037"/>
            <a:ext cx="822036" cy="498763"/>
            <a:chOff x="3468267" y="2854037"/>
            <a:chExt cx="822036" cy="498763"/>
          </a:xfrm>
        </p:grpSpPr>
        <p:sp>
          <p:nvSpPr>
            <p:cNvPr id="14" name="Corda 13"/>
            <p:cNvSpPr/>
            <p:nvPr/>
          </p:nvSpPr>
          <p:spPr>
            <a:xfrm rot="2615615">
              <a:off x="3583708" y="2854037"/>
              <a:ext cx="387927" cy="498763"/>
            </a:xfrm>
            <a:prstGeom prst="chord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3468267" y="2960239"/>
              <a:ext cx="8220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/>
                <a:t>P2Y1</a:t>
              </a:r>
            </a:p>
          </p:txBody>
        </p:sp>
      </p:grpSp>
      <p:sp>
        <p:nvSpPr>
          <p:cNvPr id="27" name="CaixaDeTexto 26"/>
          <p:cNvSpPr txBox="1"/>
          <p:nvPr/>
        </p:nvSpPr>
        <p:spPr>
          <a:xfrm>
            <a:off x="2005939" y="4317922"/>
            <a:ext cx="1573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Epinefrina</a:t>
            </a:r>
          </a:p>
        </p:txBody>
      </p:sp>
      <p:sp>
        <p:nvSpPr>
          <p:cNvPr id="29" name="Explosão 2 28"/>
          <p:cNvSpPr/>
          <p:nvPr/>
        </p:nvSpPr>
        <p:spPr>
          <a:xfrm rot="20282909">
            <a:off x="3556000" y="4414982"/>
            <a:ext cx="378691" cy="674254"/>
          </a:xfrm>
          <a:prstGeom prst="irregularSeal2">
            <a:avLst/>
          </a:prstGeom>
          <a:solidFill>
            <a:srgbClr val="FF6699"/>
          </a:solidFill>
          <a:ln>
            <a:solidFill>
              <a:srgbClr val="FF66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/>
          <p:cNvSpPr txBox="1"/>
          <p:nvPr/>
        </p:nvSpPr>
        <p:spPr>
          <a:xfrm>
            <a:off x="2133599" y="4636570"/>
            <a:ext cx="1653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α</a:t>
            </a:r>
            <a:r>
              <a:rPr lang="pt-BR" b="1" dirty="0"/>
              <a:t>-adrenérgico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6515913" y="1967649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PAR 1</a:t>
            </a:r>
          </a:p>
          <a:p>
            <a:r>
              <a:rPr lang="pt-BR" sz="1600" b="1" dirty="0"/>
              <a:t>PAR 4 </a:t>
            </a:r>
          </a:p>
        </p:txBody>
      </p:sp>
      <p:sp>
        <p:nvSpPr>
          <p:cNvPr id="32" name="Cilindro 31"/>
          <p:cNvSpPr/>
          <p:nvPr/>
        </p:nvSpPr>
        <p:spPr>
          <a:xfrm rot="2960689">
            <a:off x="6314219" y="2309462"/>
            <a:ext cx="250591" cy="360040"/>
          </a:xfrm>
          <a:prstGeom prst="can">
            <a:avLst/>
          </a:prstGeom>
          <a:solidFill>
            <a:srgbClr val="7030A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ilindro 32"/>
          <p:cNvSpPr/>
          <p:nvPr/>
        </p:nvSpPr>
        <p:spPr>
          <a:xfrm rot="2193517">
            <a:off x="6130806" y="2070951"/>
            <a:ext cx="243249" cy="360040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Sol 33"/>
          <p:cNvSpPr/>
          <p:nvPr/>
        </p:nvSpPr>
        <p:spPr>
          <a:xfrm>
            <a:off x="6456854" y="3226335"/>
            <a:ext cx="288032" cy="288032"/>
          </a:xfrm>
          <a:prstGeom prst="sun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/>
          <p:cNvSpPr txBox="1"/>
          <p:nvPr/>
        </p:nvSpPr>
        <p:spPr>
          <a:xfrm>
            <a:off x="7006093" y="4026407"/>
            <a:ext cx="1468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GIb-IX-V</a:t>
            </a:r>
          </a:p>
          <a:p>
            <a:endParaRPr lang="pt-BR" b="1" dirty="0"/>
          </a:p>
        </p:txBody>
      </p:sp>
      <p:sp>
        <p:nvSpPr>
          <p:cNvPr id="37" name="Fluxograma: Vários documentos 36"/>
          <p:cNvSpPr/>
          <p:nvPr/>
        </p:nvSpPr>
        <p:spPr>
          <a:xfrm rot="5236175">
            <a:off x="6632229" y="3931578"/>
            <a:ext cx="360040" cy="432048"/>
          </a:xfrm>
          <a:prstGeom prst="flowChartMultidocumen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/>
          <p:cNvSpPr txBox="1"/>
          <p:nvPr/>
        </p:nvSpPr>
        <p:spPr>
          <a:xfrm>
            <a:off x="7227888" y="4492857"/>
            <a:ext cx="1547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Fibrinogênio</a:t>
            </a:r>
          </a:p>
          <a:p>
            <a:r>
              <a:rPr lang="pt-BR" sz="2000" b="1" dirty="0"/>
              <a:t>FVW</a:t>
            </a:r>
          </a:p>
        </p:txBody>
      </p:sp>
      <p:grpSp>
        <p:nvGrpSpPr>
          <p:cNvPr id="39" name="Grupo 38"/>
          <p:cNvGrpSpPr/>
          <p:nvPr/>
        </p:nvGrpSpPr>
        <p:grpSpPr>
          <a:xfrm rot="16200000">
            <a:off x="6451205" y="4574309"/>
            <a:ext cx="288032" cy="720080"/>
            <a:chOff x="755576" y="2996952"/>
            <a:chExt cx="288032" cy="720080"/>
          </a:xfrm>
        </p:grpSpPr>
        <p:grpSp>
          <p:nvGrpSpPr>
            <p:cNvPr id="40" name="Grupo 85"/>
            <p:cNvGrpSpPr/>
            <p:nvPr/>
          </p:nvGrpSpPr>
          <p:grpSpPr>
            <a:xfrm>
              <a:off x="827584" y="2996952"/>
              <a:ext cx="144016" cy="648072"/>
              <a:chOff x="827584" y="2996952"/>
              <a:chExt cx="144016" cy="648072"/>
            </a:xfrm>
          </p:grpSpPr>
          <p:cxnSp>
            <p:nvCxnSpPr>
              <p:cNvPr id="47" name="Conector reto 46"/>
              <p:cNvCxnSpPr/>
              <p:nvPr/>
            </p:nvCxnSpPr>
            <p:spPr>
              <a:xfrm>
                <a:off x="827584" y="2996952"/>
                <a:ext cx="0" cy="648072"/>
              </a:xfrm>
              <a:prstGeom prst="line">
                <a:avLst/>
              </a:prstGeom>
              <a:ln w="19050">
                <a:prstDash val="sysDash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to 47"/>
              <p:cNvCxnSpPr/>
              <p:nvPr/>
            </p:nvCxnSpPr>
            <p:spPr>
              <a:xfrm>
                <a:off x="971600" y="2996952"/>
                <a:ext cx="0" cy="648072"/>
              </a:xfrm>
              <a:prstGeom prst="line">
                <a:avLst/>
              </a:prstGeom>
              <a:ln w="19050">
                <a:prstDash val="sysDash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to 48"/>
              <p:cNvCxnSpPr/>
              <p:nvPr/>
            </p:nvCxnSpPr>
            <p:spPr>
              <a:xfrm>
                <a:off x="827584" y="3140968"/>
                <a:ext cx="144016" cy="0"/>
              </a:xfrm>
              <a:prstGeom prst="line">
                <a:avLst/>
              </a:prstGeom>
              <a:ln w="19050">
                <a:prstDash val="sysDash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to 49"/>
              <p:cNvCxnSpPr/>
              <p:nvPr/>
            </p:nvCxnSpPr>
            <p:spPr>
              <a:xfrm>
                <a:off x="827584" y="3293368"/>
                <a:ext cx="144016" cy="0"/>
              </a:xfrm>
              <a:prstGeom prst="line">
                <a:avLst/>
              </a:prstGeom>
              <a:ln w="19050">
                <a:prstDash val="sysDash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/>
              <p:cNvCxnSpPr/>
              <p:nvPr/>
            </p:nvCxnSpPr>
            <p:spPr>
              <a:xfrm>
                <a:off x="827584" y="3501008"/>
                <a:ext cx="144016" cy="0"/>
              </a:xfrm>
              <a:prstGeom prst="line">
                <a:avLst/>
              </a:prstGeom>
              <a:ln w="19050">
                <a:prstDash val="sysDash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Losango 40"/>
            <p:cNvSpPr/>
            <p:nvPr/>
          </p:nvSpPr>
          <p:spPr>
            <a:xfrm>
              <a:off x="755576" y="2996952"/>
              <a:ext cx="144016" cy="144016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Losango 41"/>
            <p:cNvSpPr/>
            <p:nvPr/>
          </p:nvSpPr>
          <p:spPr>
            <a:xfrm>
              <a:off x="755576" y="3212976"/>
              <a:ext cx="144016" cy="144016"/>
            </a:xfrm>
            <a:prstGeom prst="diamond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Losango 42"/>
            <p:cNvSpPr/>
            <p:nvPr/>
          </p:nvSpPr>
          <p:spPr>
            <a:xfrm>
              <a:off x="755576" y="3501008"/>
              <a:ext cx="144016" cy="144016"/>
            </a:xfrm>
            <a:prstGeom prst="diamond">
              <a:avLst/>
            </a:prstGeom>
            <a:solidFill>
              <a:schemeClr val="accent6"/>
            </a:solidFill>
            <a:ln>
              <a:solidFill>
                <a:srgbClr val="00FFCC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Elipse 43"/>
            <p:cNvSpPr/>
            <p:nvPr/>
          </p:nvSpPr>
          <p:spPr>
            <a:xfrm>
              <a:off x="899592" y="299695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Elipse 44"/>
            <p:cNvSpPr/>
            <p:nvPr/>
          </p:nvSpPr>
          <p:spPr>
            <a:xfrm>
              <a:off x="899592" y="3284984"/>
              <a:ext cx="144016" cy="14401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Elipse 45"/>
            <p:cNvSpPr/>
            <p:nvPr/>
          </p:nvSpPr>
          <p:spPr>
            <a:xfrm>
              <a:off x="899592" y="3573016"/>
              <a:ext cx="144016" cy="144016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2" name="CaixaDeTexto 51"/>
          <p:cNvSpPr txBox="1"/>
          <p:nvPr/>
        </p:nvSpPr>
        <p:spPr>
          <a:xfrm>
            <a:off x="1472552" y="571542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Colágeno</a:t>
            </a:r>
          </a:p>
        </p:txBody>
      </p:sp>
      <p:sp>
        <p:nvSpPr>
          <p:cNvPr id="53" name="Retângulo 52"/>
          <p:cNvSpPr/>
          <p:nvPr/>
        </p:nvSpPr>
        <p:spPr>
          <a:xfrm>
            <a:off x="2696688" y="5475304"/>
            <a:ext cx="918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eaLnBrk="0" hangingPunct="0"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>
                <a:solidFill>
                  <a:srgbClr val="000000"/>
                </a:solidFill>
                <a:cs typeface="Arial" charset="0"/>
              </a:rPr>
              <a:t>GP </a:t>
            </a:r>
            <a:r>
              <a:rPr lang="en-GB" b="1" dirty="0" err="1">
                <a:solidFill>
                  <a:srgbClr val="000000"/>
                </a:solidFill>
                <a:cs typeface="Arial" charset="0"/>
              </a:rPr>
              <a:t>IaIIa</a:t>
            </a:r>
            <a:endParaRPr lang="en-GB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4" name="Retângulo 53"/>
          <p:cNvSpPr/>
          <p:nvPr/>
        </p:nvSpPr>
        <p:spPr>
          <a:xfrm>
            <a:off x="3447606" y="6023361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eaLnBrk="0" hangingPunct="0"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>
                <a:solidFill>
                  <a:srgbClr val="000000"/>
                </a:solidFill>
                <a:cs typeface="Arial" charset="0"/>
              </a:rPr>
              <a:t>GP VI</a:t>
            </a:r>
          </a:p>
        </p:txBody>
      </p:sp>
      <p:sp>
        <p:nvSpPr>
          <p:cNvPr id="56" name="Cruz 55"/>
          <p:cNvSpPr/>
          <p:nvPr/>
        </p:nvSpPr>
        <p:spPr>
          <a:xfrm rot="2609840">
            <a:off x="3771253" y="5373616"/>
            <a:ext cx="288032" cy="288032"/>
          </a:xfrm>
          <a:prstGeom prst="plus">
            <a:avLst/>
          </a:prstGeom>
          <a:solidFill>
            <a:srgbClr val="FF5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Cruz 56"/>
          <p:cNvSpPr/>
          <p:nvPr/>
        </p:nvSpPr>
        <p:spPr>
          <a:xfrm rot="2463842">
            <a:off x="3894505" y="5478237"/>
            <a:ext cx="288032" cy="288032"/>
          </a:xfrm>
          <a:prstGeom prst="plus">
            <a:avLst/>
          </a:prstGeom>
          <a:ln>
            <a:solidFill>
              <a:srgbClr val="FF5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Símbolo de 'Não' 57"/>
          <p:cNvSpPr/>
          <p:nvPr/>
        </p:nvSpPr>
        <p:spPr>
          <a:xfrm>
            <a:off x="4193309" y="6012871"/>
            <a:ext cx="249382" cy="314037"/>
          </a:xfrm>
          <a:prstGeom prst="noSmoking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5962428" y="595350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PGI</a:t>
            </a:r>
            <a:r>
              <a:rPr lang="pt-BR" sz="2000" b="1" baseline="-25000" dirty="0"/>
              <a:t>2</a:t>
            </a:r>
          </a:p>
        </p:txBody>
      </p:sp>
      <p:sp>
        <p:nvSpPr>
          <p:cNvPr id="61" name="Faixa para cima 60"/>
          <p:cNvSpPr/>
          <p:nvPr/>
        </p:nvSpPr>
        <p:spPr>
          <a:xfrm rot="3010820">
            <a:off x="5624944" y="6169891"/>
            <a:ext cx="544945" cy="203200"/>
          </a:xfrm>
          <a:prstGeom prst="ribbon2">
            <a:avLst/>
          </a:prstGeom>
          <a:solidFill>
            <a:srgbClr val="00B0F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8267C111-4D81-BDBF-F568-890BD27B0D11}"/>
              </a:ext>
            </a:extLst>
          </p:cNvPr>
          <p:cNvSpPr txBox="1"/>
          <p:nvPr/>
        </p:nvSpPr>
        <p:spPr>
          <a:xfrm>
            <a:off x="7057836" y="1445504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Trombina</a:t>
            </a:r>
          </a:p>
          <a:p>
            <a:r>
              <a:rPr lang="pt-BR" sz="2000" b="1" dirty="0"/>
              <a:t> </a:t>
            </a:r>
            <a:endParaRPr lang="pt-BR" b="1" dirty="0"/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FB9E81DC-01B5-6DC2-FF82-B8DE4DA2E83A}"/>
              </a:ext>
            </a:extLst>
          </p:cNvPr>
          <p:cNvSpPr txBox="1"/>
          <p:nvPr/>
        </p:nvSpPr>
        <p:spPr>
          <a:xfrm>
            <a:off x="6846834" y="2893675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TXA2</a:t>
            </a:r>
          </a:p>
          <a:p>
            <a:r>
              <a:rPr lang="pt-BR" sz="2000" b="1" dirty="0"/>
              <a:t> </a:t>
            </a:r>
            <a:endParaRPr lang="pt-BR" b="1" dirty="0"/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E739CC5E-E6E3-97BF-0D59-F4F8AB3F96E3}"/>
              </a:ext>
            </a:extLst>
          </p:cNvPr>
          <p:cNvSpPr txBox="1"/>
          <p:nvPr/>
        </p:nvSpPr>
        <p:spPr>
          <a:xfrm>
            <a:off x="6679881" y="323279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TS</a:t>
            </a:r>
          </a:p>
          <a:p>
            <a:r>
              <a:rPr lang="pt-BR" b="1" dirty="0"/>
              <a:t> </a:t>
            </a:r>
            <a:endParaRPr lang="pt-BR" sz="1600" b="1" dirty="0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A410D050-1E05-9ED1-EC45-7093A4827A43}"/>
              </a:ext>
            </a:extLst>
          </p:cNvPr>
          <p:cNvSpPr txBox="1"/>
          <p:nvPr/>
        </p:nvSpPr>
        <p:spPr>
          <a:xfrm>
            <a:off x="7006093" y="3672464"/>
            <a:ext cx="1468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F</a:t>
            </a:r>
            <a:r>
              <a:rPr lang="pt-BR" sz="2000" b="1" dirty="0"/>
              <a:t>VW</a:t>
            </a:r>
          </a:p>
          <a:p>
            <a:endParaRPr lang="pt-BR" sz="2000" dirty="0"/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C458DFF8-B21B-B09B-B4E4-AB367EFC745E}"/>
              </a:ext>
            </a:extLst>
          </p:cNvPr>
          <p:cNvSpPr txBox="1"/>
          <p:nvPr/>
        </p:nvSpPr>
        <p:spPr>
          <a:xfrm>
            <a:off x="6517967" y="5020861"/>
            <a:ext cx="1547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/>
              <a:t>GPIIb-IIIa</a:t>
            </a:r>
            <a:r>
              <a:rPr lang="pt-BR" sz="1600" b="1" dirty="0"/>
              <a:t>  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3462B157-9A18-F650-294E-0B3B620D92CB}"/>
              </a:ext>
            </a:extLst>
          </p:cNvPr>
          <p:cNvGrpSpPr/>
          <p:nvPr/>
        </p:nvGrpSpPr>
        <p:grpSpPr>
          <a:xfrm>
            <a:off x="3259608" y="3466913"/>
            <a:ext cx="759037" cy="575389"/>
            <a:chOff x="8835512" y="2552423"/>
            <a:chExt cx="759037" cy="575389"/>
          </a:xfrm>
        </p:grpSpPr>
        <p:sp>
          <p:nvSpPr>
            <p:cNvPr id="2" name="Círculo Parcial 1">
              <a:extLst>
                <a:ext uri="{FF2B5EF4-FFF2-40B4-BE49-F238E27FC236}">
                  <a16:creationId xmlns:a16="http://schemas.microsoft.com/office/drawing/2014/main" id="{AE546384-110C-E811-983F-3193000EF33E}"/>
                </a:ext>
              </a:extLst>
            </p:cNvPr>
            <p:cNvSpPr/>
            <p:nvPr/>
          </p:nvSpPr>
          <p:spPr>
            <a:xfrm rot="2256757">
              <a:off x="8934138" y="2552423"/>
              <a:ext cx="528176" cy="575389"/>
            </a:xfrm>
            <a:prstGeom prst="pie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7E0EFBF3-FF7A-0AA1-6CB5-86F293495993}"/>
                </a:ext>
              </a:extLst>
            </p:cNvPr>
            <p:cNvSpPr txBox="1"/>
            <p:nvPr/>
          </p:nvSpPr>
          <p:spPr>
            <a:xfrm>
              <a:off x="8835512" y="2760381"/>
              <a:ext cx="7590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/>
                <a:t>P2X1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75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/>
      <p:bldP spid="29" grpId="0" animBg="1"/>
      <p:bldP spid="30" grpId="0"/>
      <p:bldP spid="31" grpId="0"/>
      <p:bldP spid="32" grpId="0" animBg="1"/>
      <p:bldP spid="33" grpId="0" animBg="1"/>
      <p:bldP spid="34" grpId="0" animBg="1"/>
      <p:bldP spid="36" grpId="0"/>
      <p:bldP spid="37" grpId="0" animBg="1"/>
      <p:bldP spid="38" grpId="0"/>
      <p:bldP spid="52" grpId="0"/>
      <p:bldP spid="53" grpId="0"/>
      <p:bldP spid="54" grpId="0"/>
      <p:bldP spid="56" grpId="0" animBg="1"/>
      <p:bldP spid="57" grpId="0" animBg="1"/>
      <p:bldP spid="58" grpId="0" animBg="1"/>
      <p:bldP spid="59" grpId="0"/>
      <p:bldP spid="61" grpId="0" animBg="1"/>
      <p:bldP spid="55" grpId="0"/>
      <p:bldP spid="60" grpId="0"/>
      <p:bldP spid="62" grpId="0"/>
      <p:bldP spid="63" grpId="0"/>
      <p:bldP spid="6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334301" y="2115053"/>
            <a:ext cx="550487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Muito obrigada pela atenção</a:t>
            </a:r>
          </a:p>
          <a:p>
            <a:pPr algn="ctr"/>
            <a:endParaRPr lang="pt-BR" sz="3200" dirty="0"/>
          </a:p>
          <a:p>
            <a:pPr algn="ctr"/>
            <a:endParaRPr lang="pt-BR" sz="3200" dirty="0"/>
          </a:p>
          <a:p>
            <a:pPr algn="ctr"/>
            <a:r>
              <a:rPr lang="pt-BR" sz="2400" u="sng" dirty="0">
                <a:solidFill>
                  <a:srgbClr val="0000FF"/>
                </a:solidFill>
              </a:rPr>
              <a:t>tania.rocha@hc.fm.usp.br</a:t>
            </a:r>
          </a:p>
          <a:p>
            <a:pPr algn="ctr"/>
            <a:endParaRPr lang="pt-BR" sz="3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138304A3-174D-F2D1-8D18-6B7BFDAA5867}"/>
              </a:ext>
            </a:extLst>
          </p:cNvPr>
          <p:cNvSpPr txBox="1"/>
          <p:nvPr/>
        </p:nvSpPr>
        <p:spPr>
          <a:xfrm>
            <a:off x="295573" y="397163"/>
            <a:ext cx="7666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Introdução – metabolismo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5B24061C-E68D-B4F3-D796-40DEE2F3B6C7}"/>
              </a:ext>
            </a:extLst>
          </p:cNvPr>
          <p:cNvSpPr/>
          <p:nvPr/>
        </p:nvSpPr>
        <p:spPr>
          <a:xfrm rot="5400000">
            <a:off x="3969286" y="1332386"/>
            <a:ext cx="4959929" cy="550941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76200" cmpd="tri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grpSp>
        <p:nvGrpSpPr>
          <p:cNvPr id="18" name="Grupo 19">
            <a:extLst>
              <a:ext uri="{FF2B5EF4-FFF2-40B4-BE49-F238E27FC236}">
                <a16:creationId xmlns:a16="http://schemas.microsoft.com/office/drawing/2014/main" id="{843A6852-FE65-231A-81CE-731703028CB9}"/>
              </a:ext>
            </a:extLst>
          </p:cNvPr>
          <p:cNvGrpSpPr/>
          <p:nvPr/>
        </p:nvGrpSpPr>
        <p:grpSpPr>
          <a:xfrm>
            <a:off x="3680164" y="2513132"/>
            <a:ext cx="822036" cy="443345"/>
            <a:chOff x="3639127" y="2348240"/>
            <a:chExt cx="822036" cy="443345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C2A86C7-597D-7BD3-DCAB-32EC165ABCE9}"/>
                </a:ext>
              </a:extLst>
            </p:cNvPr>
            <p:cNvSpPr/>
            <p:nvPr/>
          </p:nvSpPr>
          <p:spPr>
            <a:xfrm rot="1343118">
              <a:off x="3695453" y="2348240"/>
              <a:ext cx="417948" cy="44334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accent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0BEF630B-5EBE-7CD6-15ED-71E55288E558}"/>
                </a:ext>
              </a:extLst>
            </p:cNvPr>
            <p:cNvSpPr txBox="1"/>
            <p:nvPr/>
          </p:nvSpPr>
          <p:spPr>
            <a:xfrm>
              <a:off x="3639127" y="2419927"/>
              <a:ext cx="8220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/>
                <a:t>P2Y12</a:t>
              </a:r>
            </a:p>
          </p:txBody>
        </p:sp>
      </p:grpSp>
      <p:sp>
        <p:nvSpPr>
          <p:cNvPr id="21" name="Explosão 2 28">
            <a:extLst>
              <a:ext uri="{FF2B5EF4-FFF2-40B4-BE49-F238E27FC236}">
                <a16:creationId xmlns:a16="http://schemas.microsoft.com/office/drawing/2014/main" id="{0D9B4609-FA1E-D11E-62CE-C32DF51172F9}"/>
              </a:ext>
            </a:extLst>
          </p:cNvPr>
          <p:cNvSpPr/>
          <p:nvPr/>
        </p:nvSpPr>
        <p:spPr>
          <a:xfrm rot="20282909">
            <a:off x="3510252" y="4016105"/>
            <a:ext cx="378691" cy="674254"/>
          </a:xfrm>
          <a:prstGeom prst="irregularSeal2">
            <a:avLst/>
          </a:prstGeom>
          <a:solidFill>
            <a:srgbClr val="FF6699"/>
          </a:solidFill>
          <a:ln>
            <a:solidFill>
              <a:srgbClr val="FF66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39E349A-AA10-53C6-6C24-111872506DAA}"/>
              </a:ext>
            </a:extLst>
          </p:cNvPr>
          <p:cNvSpPr txBox="1"/>
          <p:nvPr/>
        </p:nvSpPr>
        <p:spPr>
          <a:xfrm>
            <a:off x="1904769" y="2426889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ADP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9FB9890-286C-8A53-6302-284C8A828D4E}"/>
              </a:ext>
            </a:extLst>
          </p:cNvPr>
          <p:cNvSpPr txBox="1"/>
          <p:nvPr/>
        </p:nvSpPr>
        <p:spPr>
          <a:xfrm>
            <a:off x="1464628" y="4153177"/>
            <a:ext cx="1573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Epinefrina</a:t>
            </a:r>
          </a:p>
        </p:txBody>
      </p:sp>
      <p:sp>
        <p:nvSpPr>
          <p:cNvPr id="2" name="Lágrima 1">
            <a:extLst>
              <a:ext uri="{FF2B5EF4-FFF2-40B4-BE49-F238E27FC236}">
                <a16:creationId xmlns:a16="http://schemas.microsoft.com/office/drawing/2014/main" id="{C3E497F3-744E-5D62-E176-8FC17AF9BA88}"/>
              </a:ext>
            </a:extLst>
          </p:cNvPr>
          <p:cNvSpPr/>
          <p:nvPr/>
        </p:nvSpPr>
        <p:spPr>
          <a:xfrm rot="4341381">
            <a:off x="4148583" y="2649941"/>
            <a:ext cx="539646" cy="549658"/>
          </a:xfrm>
          <a:prstGeom prst="teardrop">
            <a:avLst>
              <a:gd name="adj" fmla="val 100949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Lágrima 24">
            <a:extLst>
              <a:ext uri="{FF2B5EF4-FFF2-40B4-BE49-F238E27FC236}">
                <a16:creationId xmlns:a16="http://schemas.microsoft.com/office/drawing/2014/main" id="{056CE784-93BF-2931-CDC4-212CF3F52B6E}"/>
              </a:ext>
            </a:extLst>
          </p:cNvPr>
          <p:cNvSpPr/>
          <p:nvPr/>
        </p:nvSpPr>
        <p:spPr>
          <a:xfrm rot="1262377">
            <a:off x="3804901" y="3980996"/>
            <a:ext cx="539646" cy="549658"/>
          </a:xfrm>
          <a:prstGeom prst="teardrop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314256F-0796-18BC-B1B0-4931DA4B71D8}"/>
              </a:ext>
            </a:extLst>
          </p:cNvPr>
          <p:cNvSpPr txBox="1"/>
          <p:nvPr/>
        </p:nvSpPr>
        <p:spPr>
          <a:xfrm>
            <a:off x="4138528" y="2721800"/>
            <a:ext cx="822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PGi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5AD692A-A015-96FE-E8F6-DFA189DB30B9}"/>
              </a:ext>
            </a:extLst>
          </p:cNvPr>
          <p:cNvSpPr txBox="1"/>
          <p:nvPr/>
        </p:nvSpPr>
        <p:spPr>
          <a:xfrm>
            <a:off x="3811247" y="4058420"/>
            <a:ext cx="822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PGi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63A0E99-835A-6071-9A5C-9EFDCF765103}"/>
              </a:ext>
            </a:extLst>
          </p:cNvPr>
          <p:cNvSpPr txBox="1"/>
          <p:nvPr/>
        </p:nvSpPr>
        <p:spPr>
          <a:xfrm>
            <a:off x="5152425" y="3049916"/>
            <a:ext cx="1154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ATP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E36E04D-1361-93D9-D86B-E10643518A18}"/>
              </a:ext>
            </a:extLst>
          </p:cNvPr>
          <p:cNvSpPr txBox="1"/>
          <p:nvPr/>
        </p:nvSpPr>
        <p:spPr>
          <a:xfrm>
            <a:off x="4822016" y="4134461"/>
            <a:ext cx="143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AMPc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CAB774C-C3A3-2736-7A0D-DE637AD719CA}"/>
              </a:ext>
            </a:extLst>
          </p:cNvPr>
          <p:cNvSpPr txBox="1"/>
          <p:nvPr/>
        </p:nvSpPr>
        <p:spPr>
          <a:xfrm>
            <a:off x="4177480" y="3471309"/>
            <a:ext cx="1704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Adenilciclase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1293776-3E1A-AB76-34F6-45CC68693183}"/>
              </a:ext>
            </a:extLst>
          </p:cNvPr>
          <p:cNvSpPr txBox="1"/>
          <p:nvPr/>
        </p:nvSpPr>
        <p:spPr>
          <a:xfrm>
            <a:off x="6275840" y="4989983"/>
            <a:ext cx="693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Ca</a:t>
            </a:r>
            <a:r>
              <a:rPr lang="pt-BR" b="1" baseline="30000" dirty="0">
                <a:solidFill>
                  <a:srgbClr val="FF0000"/>
                </a:solidFill>
              </a:rPr>
              <a:t>++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079D1A6F-8FD9-37BE-67B4-4F2DF0CCBD77}"/>
              </a:ext>
            </a:extLst>
          </p:cNvPr>
          <p:cNvSpPr txBox="1"/>
          <p:nvPr/>
        </p:nvSpPr>
        <p:spPr>
          <a:xfrm>
            <a:off x="6203390" y="5622065"/>
            <a:ext cx="693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Ca</a:t>
            </a:r>
            <a:r>
              <a:rPr lang="pt-BR" b="1" baseline="30000" dirty="0">
                <a:solidFill>
                  <a:srgbClr val="FF0000"/>
                </a:solidFill>
              </a:rPr>
              <a:t>++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20CFD9BB-E2BD-0F24-C319-2E3339EB9022}"/>
              </a:ext>
            </a:extLst>
          </p:cNvPr>
          <p:cNvSpPr txBox="1"/>
          <p:nvPr/>
        </p:nvSpPr>
        <p:spPr>
          <a:xfrm>
            <a:off x="6338300" y="5262303"/>
            <a:ext cx="693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Ca</a:t>
            </a:r>
            <a:r>
              <a:rPr lang="pt-BR" b="1" baseline="30000" dirty="0">
                <a:solidFill>
                  <a:srgbClr val="FF0000"/>
                </a:solidFill>
              </a:rPr>
              <a:t>++</a:t>
            </a:r>
          </a:p>
        </p:txBody>
      </p:sp>
      <p:cxnSp>
        <p:nvCxnSpPr>
          <p:cNvPr id="36" name="Conector de Seta Reta 35">
            <a:extLst>
              <a:ext uri="{FF2B5EF4-FFF2-40B4-BE49-F238E27FC236}">
                <a16:creationId xmlns:a16="http://schemas.microsoft.com/office/drawing/2014/main" id="{B7C6B9A0-9890-1A90-5DA8-863236FC010C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5610255" y="3419248"/>
            <a:ext cx="119291" cy="69557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CDAF90B5-6112-825F-11AA-548A8747FDC9}"/>
              </a:ext>
            </a:extLst>
          </p:cNvPr>
          <p:cNvSpPr txBox="1"/>
          <p:nvPr/>
        </p:nvSpPr>
        <p:spPr>
          <a:xfrm>
            <a:off x="6427523" y="1984056"/>
            <a:ext cx="822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AA</a:t>
            </a:r>
          </a:p>
        </p:txBody>
      </p:sp>
      <p:cxnSp>
        <p:nvCxnSpPr>
          <p:cNvPr id="47" name="Conector reto 46">
            <a:extLst>
              <a:ext uri="{FF2B5EF4-FFF2-40B4-BE49-F238E27FC236}">
                <a16:creationId xmlns:a16="http://schemas.microsoft.com/office/drawing/2014/main" id="{8647CEF4-F114-2F58-B298-2B4499AB800A}"/>
              </a:ext>
            </a:extLst>
          </p:cNvPr>
          <p:cNvCxnSpPr>
            <a:cxnSpLocks/>
          </p:cNvCxnSpPr>
          <p:nvPr/>
        </p:nvCxnSpPr>
        <p:spPr>
          <a:xfrm flipV="1">
            <a:off x="6645619" y="1696613"/>
            <a:ext cx="0" cy="4032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2F5181CC-C17C-9126-2861-28D83035DF5E}"/>
              </a:ext>
            </a:extLst>
          </p:cNvPr>
          <p:cNvGrpSpPr/>
          <p:nvPr/>
        </p:nvGrpSpPr>
        <p:grpSpPr>
          <a:xfrm>
            <a:off x="5570137" y="1678902"/>
            <a:ext cx="712033" cy="644819"/>
            <a:chOff x="6364614" y="2023672"/>
            <a:chExt cx="712033" cy="644819"/>
          </a:xfrm>
        </p:grpSpPr>
        <p:sp>
          <p:nvSpPr>
            <p:cNvPr id="49" name="Estrela: 10 Pontas 48">
              <a:extLst>
                <a:ext uri="{FF2B5EF4-FFF2-40B4-BE49-F238E27FC236}">
                  <a16:creationId xmlns:a16="http://schemas.microsoft.com/office/drawing/2014/main" id="{35C94738-34EC-C992-2A2D-28CC01A71652}"/>
                </a:ext>
              </a:extLst>
            </p:cNvPr>
            <p:cNvSpPr/>
            <p:nvPr/>
          </p:nvSpPr>
          <p:spPr>
            <a:xfrm>
              <a:off x="6408295" y="2023672"/>
              <a:ext cx="577121" cy="644819"/>
            </a:xfrm>
            <a:prstGeom prst="star10">
              <a:avLst/>
            </a:prstGeom>
            <a:solidFill>
              <a:srgbClr val="FF66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67DF7208-3D03-F1F7-726A-B4F9668E5DB1}"/>
                </a:ext>
              </a:extLst>
            </p:cNvPr>
            <p:cNvSpPr txBox="1"/>
            <p:nvPr/>
          </p:nvSpPr>
          <p:spPr>
            <a:xfrm>
              <a:off x="6364614" y="2144800"/>
              <a:ext cx="712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FLA2</a:t>
              </a:r>
            </a:p>
          </p:txBody>
        </p:sp>
      </p:grp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38F91608-45E8-620B-A981-7796FB14EF3B}"/>
              </a:ext>
            </a:extLst>
          </p:cNvPr>
          <p:cNvCxnSpPr>
            <a:cxnSpLocks/>
          </p:cNvCxnSpPr>
          <p:nvPr/>
        </p:nvCxnSpPr>
        <p:spPr>
          <a:xfrm flipV="1">
            <a:off x="8845264" y="3902448"/>
            <a:ext cx="323473" cy="357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F28CE7B3-1D5A-CDF4-202D-BEB0E4099C38}"/>
              </a:ext>
            </a:extLst>
          </p:cNvPr>
          <p:cNvCxnSpPr>
            <a:cxnSpLocks/>
          </p:cNvCxnSpPr>
          <p:nvPr/>
        </p:nvCxnSpPr>
        <p:spPr>
          <a:xfrm>
            <a:off x="5632452" y="4503793"/>
            <a:ext cx="249982" cy="3682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de Seta Reta 62">
            <a:extLst>
              <a:ext uri="{FF2B5EF4-FFF2-40B4-BE49-F238E27FC236}">
                <a16:creationId xmlns:a16="http://schemas.microsoft.com/office/drawing/2014/main" id="{1FE45976-9139-C2E2-15E2-EDA1AE5A678E}"/>
              </a:ext>
            </a:extLst>
          </p:cNvPr>
          <p:cNvCxnSpPr/>
          <p:nvPr/>
        </p:nvCxnSpPr>
        <p:spPr>
          <a:xfrm>
            <a:off x="6645616" y="2263761"/>
            <a:ext cx="0" cy="4699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CaixaDeTexto 1023">
            <a:extLst>
              <a:ext uri="{FF2B5EF4-FFF2-40B4-BE49-F238E27FC236}">
                <a16:creationId xmlns:a16="http://schemas.microsoft.com/office/drawing/2014/main" id="{55079037-0359-6547-7C67-959A138D8DD5}"/>
              </a:ext>
            </a:extLst>
          </p:cNvPr>
          <p:cNvSpPr txBox="1"/>
          <p:nvPr/>
        </p:nvSpPr>
        <p:spPr>
          <a:xfrm>
            <a:off x="6289333" y="2801858"/>
            <a:ext cx="822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TXA2</a:t>
            </a:r>
          </a:p>
        </p:txBody>
      </p:sp>
      <p:sp>
        <p:nvSpPr>
          <p:cNvPr id="1025" name="CaixaDeTexto 1024">
            <a:extLst>
              <a:ext uri="{FF2B5EF4-FFF2-40B4-BE49-F238E27FC236}">
                <a16:creationId xmlns:a16="http://schemas.microsoft.com/office/drawing/2014/main" id="{3F80D30D-32D3-A5BE-B97E-27C77BF64011}"/>
              </a:ext>
            </a:extLst>
          </p:cNvPr>
          <p:cNvSpPr txBox="1"/>
          <p:nvPr/>
        </p:nvSpPr>
        <p:spPr>
          <a:xfrm>
            <a:off x="6817984" y="2203801"/>
            <a:ext cx="875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COX1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7E7B4A01-7412-BC06-FB90-4B74B8A5144D}"/>
              </a:ext>
            </a:extLst>
          </p:cNvPr>
          <p:cNvSpPr txBox="1"/>
          <p:nvPr/>
        </p:nvSpPr>
        <p:spPr>
          <a:xfrm>
            <a:off x="6835473" y="2446141"/>
            <a:ext cx="109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TXsintase</a:t>
            </a:r>
          </a:p>
        </p:txBody>
      </p:sp>
      <p:grpSp>
        <p:nvGrpSpPr>
          <p:cNvPr id="1028" name="Agrupar 1027">
            <a:extLst>
              <a:ext uri="{FF2B5EF4-FFF2-40B4-BE49-F238E27FC236}">
                <a16:creationId xmlns:a16="http://schemas.microsoft.com/office/drawing/2014/main" id="{7AE0F959-48E1-2300-3255-3A2EC6A6875B}"/>
              </a:ext>
            </a:extLst>
          </p:cNvPr>
          <p:cNvGrpSpPr/>
          <p:nvPr/>
        </p:nvGrpSpPr>
        <p:grpSpPr>
          <a:xfrm>
            <a:off x="8657104" y="2520594"/>
            <a:ext cx="822036" cy="498763"/>
            <a:chOff x="8710508" y="2523063"/>
            <a:chExt cx="822036" cy="498763"/>
          </a:xfrm>
        </p:grpSpPr>
        <p:sp>
          <p:nvSpPr>
            <p:cNvPr id="69" name="Corda 68">
              <a:extLst>
                <a:ext uri="{FF2B5EF4-FFF2-40B4-BE49-F238E27FC236}">
                  <a16:creationId xmlns:a16="http://schemas.microsoft.com/office/drawing/2014/main" id="{293C24A3-BFC3-6419-5373-CFB3AD6045C0}"/>
                </a:ext>
              </a:extLst>
            </p:cNvPr>
            <p:cNvSpPr/>
            <p:nvPr/>
          </p:nvSpPr>
          <p:spPr>
            <a:xfrm rot="10127397">
              <a:off x="8725676" y="2523063"/>
              <a:ext cx="387927" cy="498763"/>
            </a:xfrm>
            <a:prstGeom prst="chord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A421CFE8-E94A-7AC0-3717-69DC4CEDE62E}"/>
                </a:ext>
              </a:extLst>
            </p:cNvPr>
            <p:cNvSpPr txBox="1"/>
            <p:nvPr/>
          </p:nvSpPr>
          <p:spPr>
            <a:xfrm>
              <a:off x="8710508" y="2581715"/>
              <a:ext cx="8220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/>
                <a:t>P2Y1</a:t>
              </a:r>
            </a:p>
          </p:txBody>
        </p:sp>
      </p:grpSp>
      <p:sp>
        <p:nvSpPr>
          <p:cNvPr id="1027" name="CaixaDeTexto 1026">
            <a:extLst>
              <a:ext uri="{FF2B5EF4-FFF2-40B4-BE49-F238E27FC236}">
                <a16:creationId xmlns:a16="http://schemas.microsoft.com/office/drawing/2014/main" id="{417C8EF7-D05B-C38E-3E90-120D654DA3F9}"/>
              </a:ext>
            </a:extLst>
          </p:cNvPr>
          <p:cNvSpPr txBox="1"/>
          <p:nvPr/>
        </p:nvSpPr>
        <p:spPr>
          <a:xfrm>
            <a:off x="10115667" y="1965224"/>
            <a:ext cx="124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ADP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E7958A1C-9A6C-7019-1D83-02164F38DC64}"/>
              </a:ext>
            </a:extLst>
          </p:cNvPr>
          <p:cNvSpPr txBox="1"/>
          <p:nvPr/>
        </p:nvSpPr>
        <p:spPr>
          <a:xfrm>
            <a:off x="9994401" y="2999228"/>
            <a:ext cx="1098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TXA2</a:t>
            </a:r>
          </a:p>
        </p:txBody>
      </p:sp>
      <p:sp>
        <p:nvSpPr>
          <p:cNvPr id="74" name="Sol 73">
            <a:extLst>
              <a:ext uri="{FF2B5EF4-FFF2-40B4-BE49-F238E27FC236}">
                <a16:creationId xmlns:a16="http://schemas.microsoft.com/office/drawing/2014/main" id="{862A85D0-A4F2-F10F-F05F-E0A2DD9953C7}"/>
              </a:ext>
            </a:extLst>
          </p:cNvPr>
          <p:cNvSpPr/>
          <p:nvPr/>
        </p:nvSpPr>
        <p:spPr>
          <a:xfrm>
            <a:off x="8920927" y="3240477"/>
            <a:ext cx="420623" cy="461664"/>
          </a:xfrm>
          <a:prstGeom prst="sun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6CACD03E-F3C4-ADC6-6E4C-E273DB3C0E25}"/>
              </a:ext>
            </a:extLst>
          </p:cNvPr>
          <p:cNvSpPr txBox="1"/>
          <p:nvPr/>
        </p:nvSpPr>
        <p:spPr>
          <a:xfrm>
            <a:off x="8584555" y="1682831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PAR 1</a:t>
            </a:r>
          </a:p>
          <a:p>
            <a:r>
              <a:rPr lang="pt-BR" sz="1600" b="1" dirty="0"/>
              <a:t>PAR 4 </a:t>
            </a:r>
          </a:p>
        </p:txBody>
      </p:sp>
      <p:sp>
        <p:nvSpPr>
          <p:cNvPr id="76" name="Cilindro 75">
            <a:extLst>
              <a:ext uri="{FF2B5EF4-FFF2-40B4-BE49-F238E27FC236}">
                <a16:creationId xmlns:a16="http://schemas.microsoft.com/office/drawing/2014/main" id="{6D455F4D-821C-9B8B-C9FD-F44D547C66D7}"/>
              </a:ext>
            </a:extLst>
          </p:cNvPr>
          <p:cNvSpPr/>
          <p:nvPr/>
        </p:nvSpPr>
        <p:spPr>
          <a:xfrm rot="2960689">
            <a:off x="8382861" y="2024644"/>
            <a:ext cx="250591" cy="360040"/>
          </a:xfrm>
          <a:prstGeom prst="can">
            <a:avLst/>
          </a:prstGeom>
          <a:solidFill>
            <a:srgbClr val="7030A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Cilindro 76">
            <a:extLst>
              <a:ext uri="{FF2B5EF4-FFF2-40B4-BE49-F238E27FC236}">
                <a16:creationId xmlns:a16="http://schemas.microsoft.com/office/drawing/2014/main" id="{A82B971D-98F7-EFBA-0F26-64437A6F4B60}"/>
              </a:ext>
            </a:extLst>
          </p:cNvPr>
          <p:cNvSpPr/>
          <p:nvPr/>
        </p:nvSpPr>
        <p:spPr>
          <a:xfrm rot="2193517">
            <a:off x="8199448" y="1786133"/>
            <a:ext cx="243249" cy="360040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9" name="CaixaDeTexto 1028">
            <a:extLst>
              <a:ext uri="{FF2B5EF4-FFF2-40B4-BE49-F238E27FC236}">
                <a16:creationId xmlns:a16="http://schemas.microsoft.com/office/drawing/2014/main" id="{BA5C1EE4-600D-68A7-CAB9-E776850D850B}"/>
              </a:ext>
            </a:extLst>
          </p:cNvPr>
          <p:cNvSpPr txBox="1"/>
          <p:nvPr/>
        </p:nvSpPr>
        <p:spPr>
          <a:xfrm>
            <a:off x="8503146" y="742296"/>
            <a:ext cx="138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Trombina</a:t>
            </a:r>
          </a:p>
        </p:txBody>
      </p:sp>
      <p:grpSp>
        <p:nvGrpSpPr>
          <p:cNvPr id="1032" name="Agrupar 1031">
            <a:extLst>
              <a:ext uri="{FF2B5EF4-FFF2-40B4-BE49-F238E27FC236}">
                <a16:creationId xmlns:a16="http://schemas.microsoft.com/office/drawing/2014/main" id="{C88EB33B-6DCE-8D2B-BCEB-72FEF6254A96}"/>
              </a:ext>
            </a:extLst>
          </p:cNvPr>
          <p:cNvGrpSpPr/>
          <p:nvPr/>
        </p:nvGrpSpPr>
        <p:grpSpPr>
          <a:xfrm>
            <a:off x="8257862" y="2718788"/>
            <a:ext cx="616739" cy="535176"/>
            <a:chOff x="9994401" y="4736699"/>
            <a:chExt cx="723566" cy="76469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30" name="Lágrima 1029">
              <a:extLst>
                <a:ext uri="{FF2B5EF4-FFF2-40B4-BE49-F238E27FC236}">
                  <a16:creationId xmlns:a16="http://schemas.microsoft.com/office/drawing/2014/main" id="{BA6F8A0A-2719-80B9-083D-2243D3A9AFAB}"/>
                </a:ext>
              </a:extLst>
            </p:cNvPr>
            <p:cNvSpPr/>
            <p:nvPr/>
          </p:nvSpPr>
          <p:spPr>
            <a:xfrm rot="11533056">
              <a:off x="9994401" y="4736699"/>
              <a:ext cx="723566" cy="764691"/>
            </a:xfrm>
            <a:prstGeom prst="teardrop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31" name="CaixaDeTexto 1030">
              <a:extLst>
                <a:ext uri="{FF2B5EF4-FFF2-40B4-BE49-F238E27FC236}">
                  <a16:creationId xmlns:a16="http://schemas.microsoft.com/office/drawing/2014/main" id="{A74F5085-35EC-9E64-C4DE-7A1EF14F8C1E}"/>
                </a:ext>
              </a:extLst>
            </p:cNvPr>
            <p:cNvSpPr txBox="1"/>
            <p:nvPr/>
          </p:nvSpPr>
          <p:spPr>
            <a:xfrm>
              <a:off x="9999221" y="4909615"/>
              <a:ext cx="706656" cy="527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PGq</a:t>
              </a:r>
            </a:p>
          </p:txBody>
        </p:sp>
      </p:grpSp>
      <p:sp>
        <p:nvSpPr>
          <p:cNvPr id="1033" name="CaixaDeTexto 1032">
            <a:extLst>
              <a:ext uri="{FF2B5EF4-FFF2-40B4-BE49-F238E27FC236}">
                <a16:creationId xmlns:a16="http://schemas.microsoft.com/office/drawing/2014/main" id="{71DDFF13-1590-7BE8-09E8-016BC5242416}"/>
              </a:ext>
            </a:extLst>
          </p:cNvPr>
          <p:cNvSpPr txBox="1"/>
          <p:nvPr/>
        </p:nvSpPr>
        <p:spPr>
          <a:xfrm>
            <a:off x="7169673" y="3091196"/>
            <a:ext cx="152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FLC </a:t>
            </a:r>
            <a:r>
              <a:rPr lang="el-GR" b="1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β</a:t>
            </a:r>
            <a:endParaRPr lang="pt-BR" b="1" dirty="0"/>
          </a:p>
        </p:txBody>
      </p:sp>
      <p:grpSp>
        <p:nvGrpSpPr>
          <p:cNvPr id="1034" name="Agrupar 1033">
            <a:extLst>
              <a:ext uri="{FF2B5EF4-FFF2-40B4-BE49-F238E27FC236}">
                <a16:creationId xmlns:a16="http://schemas.microsoft.com/office/drawing/2014/main" id="{D8D95B63-0D2C-A850-2AFD-5AE9A6651D79}"/>
              </a:ext>
            </a:extLst>
          </p:cNvPr>
          <p:cNvGrpSpPr/>
          <p:nvPr/>
        </p:nvGrpSpPr>
        <p:grpSpPr>
          <a:xfrm rot="13565449">
            <a:off x="9062570" y="4143696"/>
            <a:ext cx="411284" cy="392653"/>
            <a:chOff x="3771253" y="5373616"/>
            <a:chExt cx="411284" cy="392653"/>
          </a:xfrm>
        </p:grpSpPr>
        <p:sp>
          <p:nvSpPr>
            <p:cNvPr id="83" name="Cruz 82">
              <a:extLst>
                <a:ext uri="{FF2B5EF4-FFF2-40B4-BE49-F238E27FC236}">
                  <a16:creationId xmlns:a16="http://schemas.microsoft.com/office/drawing/2014/main" id="{78166430-AB68-482A-30C6-BD52477CCC8C}"/>
                </a:ext>
              </a:extLst>
            </p:cNvPr>
            <p:cNvSpPr/>
            <p:nvPr/>
          </p:nvSpPr>
          <p:spPr>
            <a:xfrm rot="2609840">
              <a:off x="3771253" y="5373616"/>
              <a:ext cx="288032" cy="288032"/>
            </a:xfrm>
            <a:prstGeom prst="plus">
              <a:avLst/>
            </a:prstGeom>
            <a:solidFill>
              <a:srgbClr val="FF505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4" name="Cruz 83">
              <a:extLst>
                <a:ext uri="{FF2B5EF4-FFF2-40B4-BE49-F238E27FC236}">
                  <a16:creationId xmlns:a16="http://schemas.microsoft.com/office/drawing/2014/main" id="{7C7F8FD8-41ED-D63B-B76F-C5116A36115A}"/>
                </a:ext>
              </a:extLst>
            </p:cNvPr>
            <p:cNvSpPr/>
            <p:nvPr/>
          </p:nvSpPr>
          <p:spPr>
            <a:xfrm rot="2463842">
              <a:off x="3894505" y="5478237"/>
              <a:ext cx="288032" cy="288032"/>
            </a:xfrm>
            <a:prstGeom prst="plus">
              <a:avLst/>
            </a:prstGeom>
            <a:ln>
              <a:solidFill>
                <a:srgbClr val="FF505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5" name="Símbolo de 'Não' 57">
            <a:extLst>
              <a:ext uri="{FF2B5EF4-FFF2-40B4-BE49-F238E27FC236}">
                <a16:creationId xmlns:a16="http://schemas.microsoft.com/office/drawing/2014/main" id="{AD3AAC7D-C19A-A34D-4076-AA613AD7067C}"/>
              </a:ext>
            </a:extLst>
          </p:cNvPr>
          <p:cNvSpPr/>
          <p:nvPr/>
        </p:nvSpPr>
        <p:spPr>
          <a:xfrm>
            <a:off x="9023149" y="4694958"/>
            <a:ext cx="249382" cy="314037"/>
          </a:xfrm>
          <a:prstGeom prst="noSmoking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35" name="CaixaDeTexto 1034">
            <a:extLst>
              <a:ext uri="{FF2B5EF4-FFF2-40B4-BE49-F238E27FC236}">
                <a16:creationId xmlns:a16="http://schemas.microsoft.com/office/drawing/2014/main" id="{4310B8F2-7D24-D3D7-38D3-EB43AAFB9AA5}"/>
              </a:ext>
            </a:extLst>
          </p:cNvPr>
          <p:cNvSpPr txBox="1"/>
          <p:nvPr/>
        </p:nvSpPr>
        <p:spPr>
          <a:xfrm>
            <a:off x="9788577" y="4410333"/>
            <a:ext cx="156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Colágeno</a:t>
            </a: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F05037CC-E5B6-C9B8-9C85-17738EE72931}"/>
              </a:ext>
            </a:extLst>
          </p:cNvPr>
          <p:cNvSpPr txBox="1"/>
          <p:nvPr/>
        </p:nvSpPr>
        <p:spPr>
          <a:xfrm>
            <a:off x="7492685" y="3378040"/>
            <a:ext cx="152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FLC </a:t>
            </a:r>
            <a:r>
              <a:rPr lang="el-GR" dirty="0"/>
              <a:t>γ</a:t>
            </a:r>
            <a:endParaRPr lang="pt-BR" b="1" dirty="0"/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E01F3B15-B7EB-3DB4-8521-090D12C3F675}"/>
              </a:ext>
            </a:extLst>
          </p:cNvPr>
          <p:cNvSpPr txBox="1"/>
          <p:nvPr/>
        </p:nvSpPr>
        <p:spPr>
          <a:xfrm>
            <a:off x="8302049" y="3745489"/>
            <a:ext cx="884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/>
              <a:t>PIP2</a:t>
            </a:r>
          </a:p>
        </p:txBody>
      </p:sp>
      <p:cxnSp>
        <p:nvCxnSpPr>
          <p:cNvPr id="1038" name="Conector de Seta Reta 1037">
            <a:extLst>
              <a:ext uri="{FF2B5EF4-FFF2-40B4-BE49-F238E27FC236}">
                <a16:creationId xmlns:a16="http://schemas.microsoft.com/office/drawing/2014/main" id="{C6EE1CC8-6663-4EC7-6317-1AC35ADD1854}"/>
              </a:ext>
            </a:extLst>
          </p:cNvPr>
          <p:cNvCxnSpPr/>
          <p:nvPr/>
        </p:nvCxnSpPr>
        <p:spPr>
          <a:xfrm>
            <a:off x="8096128" y="3419248"/>
            <a:ext cx="910872" cy="4213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2" name="CaixaDeTexto 1041">
            <a:extLst>
              <a:ext uri="{FF2B5EF4-FFF2-40B4-BE49-F238E27FC236}">
                <a16:creationId xmlns:a16="http://schemas.microsoft.com/office/drawing/2014/main" id="{09D11C68-ADAD-D585-D9D2-DB71BF4AC9D9}"/>
              </a:ext>
            </a:extLst>
          </p:cNvPr>
          <p:cNvSpPr txBox="1"/>
          <p:nvPr/>
        </p:nvSpPr>
        <p:spPr>
          <a:xfrm>
            <a:off x="6350635" y="3659475"/>
            <a:ext cx="683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DG</a:t>
            </a:r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4687DDC2-093D-FC21-4C91-E270EB8DF202}"/>
              </a:ext>
            </a:extLst>
          </p:cNvPr>
          <p:cNvSpPr txBox="1"/>
          <p:nvPr/>
        </p:nvSpPr>
        <p:spPr>
          <a:xfrm>
            <a:off x="7042679" y="3661975"/>
            <a:ext cx="683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IP3</a:t>
            </a:r>
          </a:p>
        </p:txBody>
      </p:sp>
      <p:cxnSp>
        <p:nvCxnSpPr>
          <p:cNvPr id="1044" name="Conector de Seta Reta 1043">
            <a:extLst>
              <a:ext uri="{FF2B5EF4-FFF2-40B4-BE49-F238E27FC236}">
                <a16:creationId xmlns:a16="http://schemas.microsoft.com/office/drawing/2014/main" id="{FADECBC7-7E41-E54B-9740-306CD834B3E2}"/>
              </a:ext>
            </a:extLst>
          </p:cNvPr>
          <p:cNvCxnSpPr>
            <a:cxnSpLocks/>
          </p:cNvCxnSpPr>
          <p:nvPr/>
        </p:nvCxnSpPr>
        <p:spPr>
          <a:xfrm flipH="1">
            <a:off x="6896917" y="4096500"/>
            <a:ext cx="260483" cy="75547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6" name="CaixaDeTexto 1045">
            <a:extLst>
              <a:ext uri="{FF2B5EF4-FFF2-40B4-BE49-F238E27FC236}">
                <a16:creationId xmlns:a16="http://schemas.microsoft.com/office/drawing/2014/main" id="{CA9AE942-6419-FA58-331D-09ED852B04C3}"/>
              </a:ext>
            </a:extLst>
          </p:cNvPr>
          <p:cNvSpPr txBox="1"/>
          <p:nvPr/>
        </p:nvSpPr>
        <p:spPr>
          <a:xfrm>
            <a:off x="6739358" y="4917169"/>
            <a:ext cx="680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Ca</a:t>
            </a:r>
            <a:r>
              <a:rPr lang="pt-BR" b="1" baseline="30000" dirty="0">
                <a:solidFill>
                  <a:srgbClr val="FF0000"/>
                </a:solidFill>
              </a:rPr>
              <a:t>++</a:t>
            </a:r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F04F386D-E472-1CAF-FA3E-85D6A4390D6F}"/>
              </a:ext>
            </a:extLst>
          </p:cNvPr>
          <p:cNvSpPr txBox="1"/>
          <p:nvPr/>
        </p:nvSpPr>
        <p:spPr>
          <a:xfrm>
            <a:off x="6604919" y="5174649"/>
            <a:ext cx="680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Ca</a:t>
            </a:r>
            <a:r>
              <a:rPr lang="pt-BR" b="1" baseline="30000" dirty="0">
                <a:solidFill>
                  <a:srgbClr val="FF0000"/>
                </a:solidFill>
              </a:rPr>
              <a:t>++</a:t>
            </a:r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C1F4B808-4F89-2694-303F-03763063C97A}"/>
              </a:ext>
            </a:extLst>
          </p:cNvPr>
          <p:cNvSpPr txBox="1"/>
          <p:nvPr/>
        </p:nvSpPr>
        <p:spPr>
          <a:xfrm>
            <a:off x="6085552" y="4790140"/>
            <a:ext cx="680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Ca</a:t>
            </a:r>
            <a:r>
              <a:rPr lang="pt-BR" b="1" baseline="30000" dirty="0">
                <a:solidFill>
                  <a:srgbClr val="FF0000"/>
                </a:solidFill>
              </a:rPr>
              <a:t>++</a:t>
            </a:r>
          </a:p>
        </p:txBody>
      </p: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D08F12D0-ED71-B8AD-3A5A-06EAF3FAE283}"/>
              </a:ext>
            </a:extLst>
          </p:cNvPr>
          <p:cNvSpPr txBox="1"/>
          <p:nvPr/>
        </p:nvSpPr>
        <p:spPr>
          <a:xfrm>
            <a:off x="6085976" y="5194611"/>
            <a:ext cx="680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Ca</a:t>
            </a:r>
            <a:r>
              <a:rPr lang="pt-BR" b="1" baseline="30000" dirty="0">
                <a:solidFill>
                  <a:srgbClr val="FF0000"/>
                </a:solidFill>
              </a:rPr>
              <a:t>++</a:t>
            </a: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83D60C0D-6143-FDC3-7D10-938E72605469}"/>
              </a:ext>
            </a:extLst>
          </p:cNvPr>
          <p:cNvSpPr txBox="1"/>
          <p:nvPr/>
        </p:nvSpPr>
        <p:spPr>
          <a:xfrm>
            <a:off x="6085976" y="5589957"/>
            <a:ext cx="680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Ca</a:t>
            </a:r>
            <a:r>
              <a:rPr lang="pt-BR" b="1" baseline="30000" dirty="0">
                <a:solidFill>
                  <a:srgbClr val="FF0000"/>
                </a:solidFill>
              </a:rPr>
              <a:t>++</a:t>
            </a:r>
          </a:p>
        </p:txBody>
      </p:sp>
      <p:sp>
        <p:nvSpPr>
          <p:cNvPr id="29" name="Forma livre 17">
            <a:extLst>
              <a:ext uri="{FF2B5EF4-FFF2-40B4-BE49-F238E27FC236}">
                <a16:creationId xmlns:a16="http://schemas.microsoft.com/office/drawing/2014/main" id="{C04167F0-C23A-E99F-1628-75E7EC9BE5F1}"/>
              </a:ext>
            </a:extLst>
          </p:cNvPr>
          <p:cNvSpPr/>
          <p:nvPr/>
        </p:nvSpPr>
        <p:spPr>
          <a:xfrm>
            <a:off x="5779832" y="4751638"/>
            <a:ext cx="1640463" cy="1286840"/>
          </a:xfrm>
          <a:custGeom>
            <a:avLst/>
            <a:gdLst>
              <a:gd name="connsiteX0" fmla="*/ 262437 w 558001"/>
              <a:gd name="connsiteY0" fmla="*/ 36946 h 1099128"/>
              <a:gd name="connsiteX1" fmla="*/ 151601 w 558001"/>
              <a:gd name="connsiteY1" fmla="*/ 55418 h 1099128"/>
              <a:gd name="connsiteX2" fmla="*/ 123892 w 558001"/>
              <a:gd name="connsiteY2" fmla="*/ 73891 h 1099128"/>
              <a:gd name="connsiteX3" fmla="*/ 105419 w 558001"/>
              <a:gd name="connsiteY3" fmla="*/ 110837 h 1099128"/>
              <a:gd name="connsiteX4" fmla="*/ 96183 w 558001"/>
              <a:gd name="connsiteY4" fmla="*/ 138546 h 1099128"/>
              <a:gd name="connsiteX5" fmla="*/ 77710 w 558001"/>
              <a:gd name="connsiteY5" fmla="*/ 184728 h 1099128"/>
              <a:gd name="connsiteX6" fmla="*/ 59237 w 558001"/>
              <a:gd name="connsiteY6" fmla="*/ 240146 h 1099128"/>
              <a:gd name="connsiteX7" fmla="*/ 50001 w 558001"/>
              <a:gd name="connsiteY7" fmla="*/ 267855 h 1099128"/>
              <a:gd name="connsiteX8" fmla="*/ 22292 w 558001"/>
              <a:gd name="connsiteY8" fmla="*/ 304800 h 1099128"/>
              <a:gd name="connsiteX9" fmla="*/ 3819 w 558001"/>
              <a:gd name="connsiteY9" fmla="*/ 360218 h 1099128"/>
              <a:gd name="connsiteX10" fmla="*/ 13055 w 558001"/>
              <a:gd name="connsiteY10" fmla="*/ 406400 h 1099128"/>
              <a:gd name="connsiteX11" fmla="*/ 50001 w 558001"/>
              <a:gd name="connsiteY11" fmla="*/ 434109 h 1099128"/>
              <a:gd name="connsiteX12" fmla="*/ 105419 w 558001"/>
              <a:gd name="connsiteY12" fmla="*/ 461818 h 1099128"/>
              <a:gd name="connsiteX13" fmla="*/ 114655 w 558001"/>
              <a:gd name="connsiteY13" fmla="*/ 489528 h 1099128"/>
              <a:gd name="connsiteX14" fmla="*/ 96183 w 558001"/>
              <a:gd name="connsiteY14" fmla="*/ 609600 h 1099128"/>
              <a:gd name="connsiteX15" fmla="*/ 77710 w 558001"/>
              <a:gd name="connsiteY15" fmla="*/ 637309 h 1099128"/>
              <a:gd name="connsiteX16" fmla="*/ 68473 w 558001"/>
              <a:gd name="connsiteY16" fmla="*/ 665018 h 1099128"/>
              <a:gd name="connsiteX17" fmla="*/ 31528 w 558001"/>
              <a:gd name="connsiteY17" fmla="*/ 720437 h 1099128"/>
              <a:gd name="connsiteX18" fmla="*/ 22292 w 558001"/>
              <a:gd name="connsiteY18" fmla="*/ 748146 h 1099128"/>
              <a:gd name="connsiteX19" fmla="*/ 3819 w 558001"/>
              <a:gd name="connsiteY19" fmla="*/ 775855 h 1099128"/>
              <a:gd name="connsiteX20" fmla="*/ 22292 w 558001"/>
              <a:gd name="connsiteY20" fmla="*/ 905164 h 1099128"/>
              <a:gd name="connsiteX21" fmla="*/ 40764 w 558001"/>
              <a:gd name="connsiteY21" fmla="*/ 932873 h 1099128"/>
              <a:gd name="connsiteX22" fmla="*/ 50001 w 558001"/>
              <a:gd name="connsiteY22" fmla="*/ 960582 h 1099128"/>
              <a:gd name="connsiteX23" fmla="*/ 105419 w 558001"/>
              <a:gd name="connsiteY23" fmla="*/ 1006764 h 1099128"/>
              <a:gd name="connsiteX24" fmla="*/ 151601 w 558001"/>
              <a:gd name="connsiteY24" fmla="*/ 1062182 h 1099128"/>
              <a:gd name="connsiteX25" fmla="*/ 179310 w 558001"/>
              <a:gd name="connsiteY25" fmla="*/ 1071418 h 1099128"/>
              <a:gd name="connsiteX26" fmla="*/ 234728 w 558001"/>
              <a:gd name="connsiteY26" fmla="*/ 1099128 h 1099128"/>
              <a:gd name="connsiteX27" fmla="*/ 271673 w 558001"/>
              <a:gd name="connsiteY27" fmla="*/ 1089891 h 1099128"/>
              <a:gd name="connsiteX28" fmla="*/ 299383 w 558001"/>
              <a:gd name="connsiteY28" fmla="*/ 1062182 h 1099128"/>
              <a:gd name="connsiteX29" fmla="*/ 345564 w 558001"/>
              <a:gd name="connsiteY29" fmla="*/ 1025237 h 1099128"/>
              <a:gd name="connsiteX30" fmla="*/ 391746 w 558001"/>
              <a:gd name="connsiteY30" fmla="*/ 969818 h 1099128"/>
              <a:gd name="connsiteX31" fmla="*/ 391746 w 558001"/>
              <a:gd name="connsiteY31" fmla="*/ 822037 h 1099128"/>
              <a:gd name="connsiteX32" fmla="*/ 382510 w 558001"/>
              <a:gd name="connsiteY32" fmla="*/ 794328 h 1099128"/>
              <a:gd name="connsiteX33" fmla="*/ 327092 w 558001"/>
              <a:gd name="connsiteY33" fmla="*/ 766618 h 1099128"/>
              <a:gd name="connsiteX34" fmla="*/ 345564 w 558001"/>
              <a:gd name="connsiteY34" fmla="*/ 711200 h 1099128"/>
              <a:gd name="connsiteX35" fmla="*/ 410219 w 558001"/>
              <a:gd name="connsiteY35" fmla="*/ 646546 h 1099128"/>
              <a:gd name="connsiteX36" fmla="*/ 447164 w 558001"/>
              <a:gd name="connsiteY36" fmla="*/ 628073 h 1099128"/>
              <a:gd name="connsiteX37" fmla="*/ 502583 w 558001"/>
              <a:gd name="connsiteY37" fmla="*/ 609600 h 1099128"/>
              <a:gd name="connsiteX38" fmla="*/ 530292 w 558001"/>
              <a:gd name="connsiteY38" fmla="*/ 600364 h 1099128"/>
              <a:gd name="connsiteX39" fmla="*/ 539528 w 558001"/>
              <a:gd name="connsiteY39" fmla="*/ 544946 h 1099128"/>
              <a:gd name="connsiteX40" fmla="*/ 548764 w 558001"/>
              <a:gd name="connsiteY40" fmla="*/ 461818 h 1099128"/>
              <a:gd name="connsiteX41" fmla="*/ 558001 w 558001"/>
              <a:gd name="connsiteY41" fmla="*/ 387928 h 1099128"/>
              <a:gd name="connsiteX42" fmla="*/ 548764 w 558001"/>
              <a:gd name="connsiteY42" fmla="*/ 249382 h 1099128"/>
              <a:gd name="connsiteX43" fmla="*/ 539528 w 558001"/>
              <a:gd name="connsiteY43" fmla="*/ 221673 h 1099128"/>
              <a:gd name="connsiteX44" fmla="*/ 474873 w 558001"/>
              <a:gd name="connsiteY44" fmla="*/ 147782 h 1099128"/>
              <a:gd name="connsiteX45" fmla="*/ 419455 w 558001"/>
              <a:gd name="connsiteY45" fmla="*/ 129309 h 1099128"/>
              <a:gd name="connsiteX46" fmla="*/ 364037 w 558001"/>
              <a:gd name="connsiteY46" fmla="*/ 110837 h 1099128"/>
              <a:gd name="connsiteX47" fmla="*/ 336328 w 558001"/>
              <a:gd name="connsiteY47" fmla="*/ 101600 h 1099128"/>
              <a:gd name="connsiteX48" fmla="*/ 299383 w 558001"/>
              <a:gd name="connsiteY48" fmla="*/ 92364 h 1099128"/>
              <a:gd name="connsiteX49" fmla="*/ 290146 w 558001"/>
              <a:gd name="connsiteY49" fmla="*/ 55418 h 1099128"/>
              <a:gd name="connsiteX50" fmla="*/ 271673 w 558001"/>
              <a:gd name="connsiteY50" fmla="*/ 0 h 1099128"/>
              <a:gd name="connsiteX51" fmla="*/ 262437 w 558001"/>
              <a:gd name="connsiteY51" fmla="*/ 36946 h 109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8001" h="1099128">
                <a:moveTo>
                  <a:pt x="262437" y="36946"/>
                </a:moveTo>
                <a:cubicBezTo>
                  <a:pt x="242425" y="46182"/>
                  <a:pt x="182547" y="39945"/>
                  <a:pt x="151601" y="55418"/>
                </a:cubicBezTo>
                <a:cubicBezTo>
                  <a:pt x="141672" y="60382"/>
                  <a:pt x="133128" y="67733"/>
                  <a:pt x="123892" y="73891"/>
                </a:cubicBezTo>
                <a:cubicBezTo>
                  <a:pt x="117734" y="86206"/>
                  <a:pt x="110843" y="98181"/>
                  <a:pt x="105419" y="110837"/>
                </a:cubicBezTo>
                <a:cubicBezTo>
                  <a:pt x="101584" y="119786"/>
                  <a:pt x="99601" y="129430"/>
                  <a:pt x="96183" y="138546"/>
                </a:cubicBezTo>
                <a:cubicBezTo>
                  <a:pt x="90361" y="154070"/>
                  <a:pt x="83376" y="169146"/>
                  <a:pt x="77710" y="184728"/>
                </a:cubicBezTo>
                <a:cubicBezTo>
                  <a:pt x="71056" y="203028"/>
                  <a:pt x="65395" y="221673"/>
                  <a:pt x="59237" y="240146"/>
                </a:cubicBezTo>
                <a:cubicBezTo>
                  <a:pt x="56158" y="249382"/>
                  <a:pt x="55843" y="260066"/>
                  <a:pt x="50001" y="267855"/>
                </a:cubicBezTo>
                <a:lnTo>
                  <a:pt x="22292" y="304800"/>
                </a:lnTo>
                <a:cubicBezTo>
                  <a:pt x="16134" y="323273"/>
                  <a:pt x="0" y="341124"/>
                  <a:pt x="3819" y="360218"/>
                </a:cubicBezTo>
                <a:cubicBezTo>
                  <a:pt x="6898" y="375612"/>
                  <a:pt x="4735" y="393087"/>
                  <a:pt x="13055" y="406400"/>
                </a:cubicBezTo>
                <a:cubicBezTo>
                  <a:pt x="21214" y="419454"/>
                  <a:pt x="37474" y="425161"/>
                  <a:pt x="50001" y="434109"/>
                </a:cubicBezTo>
                <a:cubicBezTo>
                  <a:pt x="81336" y="456491"/>
                  <a:pt x="71103" y="450380"/>
                  <a:pt x="105419" y="461818"/>
                </a:cubicBezTo>
                <a:cubicBezTo>
                  <a:pt x="108498" y="471055"/>
                  <a:pt x="114655" y="479792"/>
                  <a:pt x="114655" y="489528"/>
                </a:cubicBezTo>
                <a:cubicBezTo>
                  <a:pt x="114655" y="510716"/>
                  <a:pt x="111992" y="577982"/>
                  <a:pt x="96183" y="609600"/>
                </a:cubicBezTo>
                <a:cubicBezTo>
                  <a:pt x="91219" y="619529"/>
                  <a:pt x="82675" y="627380"/>
                  <a:pt x="77710" y="637309"/>
                </a:cubicBezTo>
                <a:cubicBezTo>
                  <a:pt x="73356" y="646017"/>
                  <a:pt x="73201" y="656507"/>
                  <a:pt x="68473" y="665018"/>
                </a:cubicBezTo>
                <a:cubicBezTo>
                  <a:pt x="57691" y="684426"/>
                  <a:pt x="31528" y="720437"/>
                  <a:pt x="31528" y="720437"/>
                </a:cubicBezTo>
                <a:cubicBezTo>
                  <a:pt x="28449" y="729673"/>
                  <a:pt x="26646" y="739438"/>
                  <a:pt x="22292" y="748146"/>
                </a:cubicBezTo>
                <a:cubicBezTo>
                  <a:pt x="17328" y="758075"/>
                  <a:pt x="4610" y="764782"/>
                  <a:pt x="3819" y="775855"/>
                </a:cubicBezTo>
                <a:cubicBezTo>
                  <a:pt x="2491" y="794448"/>
                  <a:pt x="5577" y="871735"/>
                  <a:pt x="22292" y="905164"/>
                </a:cubicBezTo>
                <a:cubicBezTo>
                  <a:pt x="27256" y="915093"/>
                  <a:pt x="35800" y="922944"/>
                  <a:pt x="40764" y="932873"/>
                </a:cubicBezTo>
                <a:cubicBezTo>
                  <a:pt x="45118" y="941581"/>
                  <a:pt x="44600" y="952481"/>
                  <a:pt x="50001" y="960582"/>
                </a:cubicBezTo>
                <a:cubicBezTo>
                  <a:pt x="64225" y="981917"/>
                  <a:pt x="84973" y="993133"/>
                  <a:pt x="105419" y="1006764"/>
                </a:cubicBezTo>
                <a:cubicBezTo>
                  <a:pt x="119050" y="1027209"/>
                  <a:pt x="130267" y="1047959"/>
                  <a:pt x="151601" y="1062182"/>
                </a:cubicBezTo>
                <a:cubicBezTo>
                  <a:pt x="159702" y="1067582"/>
                  <a:pt x="170074" y="1068339"/>
                  <a:pt x="179310" y="1071418"/>
                </a:cubicBezTo>
                <a:cubicBezTo>
                  <a:pt x="193319" y="1080757"/>
                  <a:pt x="215609" y="1099128"/>
                  <a:pt x="234728" y="1099128"/>
                </a:cubicBezTo>
                <a:cubicBezTo>
                  <a:pt x="247422" y="1099128"/>
                  <a:pt x="259358" y="1092970"/>
                  <a:pt x="271673" y="1089891"/>
                </a:cubicBezTo>
                <a:cubicBezTo>
                  <a:pt x="280910" y="1080655"/>
                  <a:pt x="289553" y="1070784"/>
                  <a:pt x="299383" y="1062182"/>
                </a:cubicBezTo>
                <a:cubicBezTo>
                  <a:pt x="314219" y="1049201"/>
                  <a:pt x="332583" y="1040073"/>
                  <a:pt x="345564" y="1025237"/>
                </a:cubicBezTo>
                <a:cubicBezTo>
                  <a:pt x="411188" y="950237"/>
                  <a:pt x="318569" y="1018604"/>
                  <a:pt x="391746" y="969818"/>
                </a:cubicBezTo>
                <a:cubicBezTo>
                  <a:pt x="412577" y="907328"/>
                  <a:pt x="406267" y="938205"/>
                  <a:pt x="391746" y="822037"/>
                </a:cubicBezTo>
                <a:cubicBezTo>
                  <a:pt x="390538" y="812376"/>
                  <a:pt x="388592" y="801931"/>
                  <a:pt x="382510" y="794328"/>
                </a:cubicBezTo>
                <a:cubicBezTo>
                  <a:pt x="369489" y="778051"/>
                  <a:pt x="345345" y="772703"/>
                  <a:pt x="327092" y="766618"/>
                </a:cubicBezTo>
                <a:cubicBezTo>
                  <a:pt x="311110" y="702696"/>
                  <a:pt x="310837" y="750888"/>
                  <a:pt x="345564" y="711200"/>
                </a:cubicBezTo>
                <a:cubicBezTo>
                  <a:pt x="423914" y="621657"/>
                  <a:pt x="345659" y="674215"/>
                  <a:pt x="410219" y="646546"/>
                </a:cubicBezTo>
                <a:cubicBezTo>
                  <a:pt x="422874" y="641122"/>
                  <a:pt x="434380" y="633187"/>
                  <a:pt x="447164" y="628073"/>
                </a:cubicBezTo>
                <a:cubicBezTo>
                  <a:pt x="465244" y="620841"/>
                  <a:pt x="484110" y="615758"/>
                  <a:pt x="502583" y="609600"/>
                </a:cubicBezTo>
                <a:lnTo>
                  <a:pt x="530292" y="600364"/>
                </a:lnTo>
                <a:cubicBezTo>
                  <a:pt x="533371" y="581891"/>
                  <a:pt x="537053" y="563509"/>
                  <a:pt x="539528" y="544946"/>
                </a:cubicBezTo>
                <a:cubicBezTo>
                  <a:pt x="543213" y="517311"/>
                  <a:pt x="545506" y="489507"/>
                  <a:pt x="548764" y="461818"/>
                </a:cubicBezTo>
                <a:cubicBezTo>
                  <a:pt x="551664" y="437166"/>
                  <a:pt x="554922" y="412558"/>
                  <a:pt x="558001" y="387928"/>
                </a:cubicBezTo>
                <a:cubicBezTo>
                  <a:pt x="554922" y="341746"/>
                  <a:pt x="553875" y="295383"/>
                  <a:pt x="548764" y="249382"/>
                </a:cubicBezTo>
                <a:cubicBezTo>
                  <a:pt x="547689" y="239706"/>
                  <a:pt x="544256" y="230184"/>
                  <a:pt x="539528" y="221673"/>
                </a:cubicBezTo>
                <a:cubicBezTo>
                  <a:pt x="521105" y="188511"/>
                  <a:pt x="508716" y="162823"/>
                  <a:pt x="474873" y="147782"/>
                </a:cubicBezTo>
                <a:cubicBezTo>
                  <a:pt x="457079" y="139874"/>
                  <a:pt x="437928" y="135467"/>
                  <a:pt x="419455" y="129309"/>
                </a:cubicBezTo>
                <a:lnTo>
                  <a:pt x="364037" y="110837"/>
                </a:lnTo>
                <a:cubicBezTo>
                  <a:pt x="354801" y="107758"/>
                  <a:pt x="345773" y="103961"/>
                  <a:pt x="336328" y="101600"/>
                </a:cubicBezTo>
                <a:lnTo>
                  <a:pt x="299383" y="92364"/>
                </a:lnTo>
                <a:cubicBezTo>
                  <a:pt x="296304" y="80049"/>
                  <a:pt x="293794" y="67577"/>
                  <a:pt x="290146" y="55418"/>
                </a:cubicBezTo>
                <a:cubicBezTo>
                  <a:pt x="284551" y="36767"/>
                  <a:pt x="271673" y="0"/>
                  <a:pt x="271673" y="0"/>
                </a:cubicBezTo>
                <a:cubicBezTo>
                  <a:pt x="241402" y="20181"/>
                  <a:pt x="282449" y="27710"/>
                  <a:pt x="262437" y="36946"/>
                </a:cubicBez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48" name="Conector de Seta Reta 1047">
            <a:extLst>
              <a:ext uri="{FF2B5EF4-FFF2-40B4-BE49-F238E27FC236}">
                <a16:creationId xmlns:a16="http://schemas.microsoft.com/office/drawing/2014/main" id="{422F2F3E-4BC3-F443-70E3-FB0EFB70E4DE}"/>
              </a:ext>
            </a:extLst>
          </p:cNvPr>
          <p:cNvCxnSpPr>
            <a:endCxn id="97" idx="3"/>
          </p:cNvCxnSpPr>
          <p:nvPr/>
        </p:nvCxnSpPr>
        <p:spPr>
          <a:xfrm flipH="1" flipV="1">
            <a:off x="7726525" y="3892808"/>
            <a:ext cx="563429" cy="453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0" name="Conector de Seta Reta 1049">
            <a:extLst>
              <a:ext uri="{FF2B5EF4-FFF2-40B4-BE49-F238E27FC236}">
                <a16:creationId xmlns:a16="http://schemas.microsoft.com/office/drawing/2014/main" id="{3BEB8F24-D7AD-5F84-0136-B588DBC6D76A}"/>
              </a:ext>
            </a:extLst>
          </p:cNvPr>
          <p:cNvCxnSpPr/>
          <p:nvPr/>
        </p:nvCxnSpPr>
        <p:spPr>
          <a:xfrm flipH="1" flipV="1">
            <a:off x="5729546" y="2888554"/>
            <a:ext cx="820607" cy="7413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1" name="CaixaDeTexto 1050">
            <a:extLst>
              <a:ext uri="{FF2B5EF4-FFF2-40B4-BE49-F238E27FC236}">
                <a16:creationId xmlns:a16="http://schemas.microsoft.com/office/drawing/2014/main" id="{8D178F44-5E65-56CB-F13D-997457449DA0}"/>
              </a:ext>
            </a:extLst>
          </p:cNvPr>
          <p:cNvSpPr txBox="1"/>
          <p:nvPr/>
        </p:nvSpPr>
        <p:spPr>
          <a:xfrm>
            <a:off x="5029957" y="2498711"/>
            <a:ext cx="74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PKC</a:t>
            </a:r>
          </a:p>
        </p:txBody>
      </p:sp>
      <p:grpSp>
        <p:nvGrpSpPr>
          <p:cNvPr id="111" name="Grupo 38">
            <a:extLst>
              <a:ext uri="{FF2B5EF4-FFF2-40B4-BE49-F238E27FC236}">
                <a16:creationId xmlns:a16="http://schemas.microsoft.com/office/drawing/2014/main" id="{51D5113F-94BE-DF7D-2983-25503D323D65}"/>
              </a:ext>
            </a:extLst>
          </p:cNvPr>
          <p:cNvGrpSpPr/>
          <p:nvPr/>
        </p:nvGrpSpPr>
        <p:grpSpPr>
          <a:xfrm rot="5679580">
            <a:off x="4560722" y="1798335"/>
            <a:ext cx="288032" cy="720080"/>
            <a:chOff x="755576" y="2996952"/>
            <a:chExt cx="288032" cy="720080"/>
          </a:xfrm>
        </p:grpSpPr>
        <p:grpSp>
          <p:nvGrpSpPr>
            <p:cNvPr id="112" name="Grupo 85">
              <a:extLst>
                <a:ext uri="{FF2B5EF4-FFF2-40B4-BE49-F238E27FC236}">
                  <a16:creationId xmlns:a16="http://schemas.microsoft.com/office/drawing/2014/main" id="{C9B0B217-FBC7-8AAB-40F5-09933DD5BAD0}"/>
                </a:ext>
              </a:extLst>
            </p:cNvPr>
            <p:cNvGrpSpPr/>
            <p:nvPr/>
          </p:nvGrpSpPr>
          <p:grpSpPr>
            <a:xfrm>
              <a:off x="827584" y="2996952"/>
              <a:ext cx="144016" cy="648072"/>
              <a:chOff x="827584" y="2996952"/>
              <a:chExt cx="144016" cy="648072"/>
            </a:xfrm>
          </p:grpSpPr>
          <p:cxnSp>
            <p:nvCxnSpPr>
              <p:cNvPr id="119" name="Conector reto 118">
                <a:extLst>
                  <a:ext uri="{FF2B5EF4-FFF2-40B4-BE49-F238E27FC236}">
                    <a16:creationId xmlns:a16="http://schemas.microsoft.com/office/drawing/2014/main" id="{74431D84-2CFA-A4FB-7537-99A7710F5663}"/>
                  </a:ext>
                </a:extLst>
              </p:cNvPr>
              <p:cNvCxnSpPr/>
              <p:nvPr/>
            </p:nvCxnSpPr>
            <p:spPr>
              <a:xfrm>
                <a:off x="827584" y="2996952"/>
                <a:ext cx="0" cy="648072"/>
              </a:xfrm>
              <a:prstGeom prst="line">
                <a:avLst/>
              </a:prstGeom>
              <a:ln w="19050">
                <a:prstDash val="sysDash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ector reto 119">
                <a:extLst>
                  <a:ext uri="{FF2B5EF4-FFF2-40B4-BE49-F238E27FC236}">
                    <a16:creationId xmlns:a16="http://schemas.microsoft.com/office/drawing/2014/main" id="{6875AC38-215B-CB55-E04E-8CAF5678E39D}"/>
                  </a:ext>
                </a:extLst>
              </p:cNvPr>
              <p:cNvCxnSpPr/>
              <p:nvPr/>
            </p:nvCxnSpPr>
            <p:spPr>
              <a:xfrm>
                <a:off x="971600" y="2996952"/>
                <a:ext cx="0" cy="648072"/>
              </a:xfrm>
              <a:prstGeom prst="line">
                <a:avLst/>
              </a:prstGeom>
              <a:ln w="19050">
                <a:prstDash val="sysDash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ector reto 120">
                <a:extLst>
                  <a:ext uri="{FF2B5EF4-FFF2-40B4-BE49-F238E27FC236}">
                    <a16:creationId xmlns:a16="http://schemas.microsoft.com/office/drawing/2014/main" id="{43D17B34-6079-C3FE-3A9E-022EF0C78352}"/>
                  </a:ext>
                </a:extLst>
              </p:cNvPr>
              <p:cNvCxnSpPr/>
              <p:nvPr/>
            </p:nvCxnSpPr>
            <p:spPr>
              <a:xfrm>
                <a:off x="827584" y="3140968"/>
                <a:ext cx="144016" cy="0"/>
              </a:xfrm>
              <a:prstGeom prst="line">
                <a:avLst/>
              </a:prstGeom>
              <a:ln w="19050">
                <a:prstDash val="sysDash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ector reto 121">
                <a:extLst>
                  <a:ext uri="{FF2B5EF4-FFF2-40B4-BE49-F238E27FC236}">
                    <a16:creationId xmlns:a16="http://schemas.microsoft.com/office/drawing/2014/main" id="{00E1E009-13D9-6105-F8F3-56CCAD85C5FA}"/>
                  </a:ext>
                </a:extLst>
              </p:cNvPr>
              <p:cNvCxnSpPr/>
              <p:nvPr/>
            </p:nvCxnSpPr>
            <p:spPr>
              <a:xfrm>
                <a:off x="827584" y="3293368"/>
                <a:ext cx="144016" cy="0"/>
              </a:xfrm>
              <a:prstGeom prst="line">
                <a:avLst/>
              </a:prstGeom>
              <a:ln w="19050">
                <a:prstDash val="sysDash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ector reto 122">
                <a:extLst>
                  <a:ext uri="{FF2B5EF4-FFF2-40B4-BE49-F238E27FC236}">
                    <a16:creationId xmlns:a16="http://schemas.microsoft.com/office/drawing/2014/main" id="{EFFB6634-4103-9A02-B025-8B7A214615EE}"/>
                  </a:ext>
                </a:extLst>
              </p:cNvPr>
              <p:cNvCxnSpPr/>
              <p:nvPr/>
            </p:nvCxnSpPr>
            <p:spPr>
              <a:xfrm>
                <a:off x="827584" y="3501008"/>
                <a:ext cx="144016" cy="0"/>
              </a:xfrm>
              <a:prstGeom prst="line">
                <a:avLst/>
              </a:prstGeom>
              <a:ln w="19050">
                <a:prstDash val="sysDash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Losango 112">
              <a:extLst>
                <a:ext uri="{FF2B5EF4-FFF2-40B4-BE49-F238E27FC236}">
                  <a16:creationId xmlns:a16="http://schemas.microsoft.com/office/drawing/2014/main" id="{1363AA70-5F01-C53D-A3CB-A471378AF8B5}"/>
                </a:ext>
              </a:extLst>
            </p:cNvPr>
            <p:cNvSpPr/>
            <p:nvPr/>
          </p:nvSpPr>
          <p:spPr>
            <a:xfrm>
              <a:off x="755576" y="2996952"/>
              <a:ext cx="144016" cy="144016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4" name="Losango 113">
              <a:extLst>
                <a:ext uri="{FF2B5EF4-FFF2-40B4-BE49-F238E27FC236}">
                  <a16:creationId xmlns:a16="http://schemas.microsoft.com/office/drawing/2014/main" id="{7A2D022D-BB9B-20EC-0911-16D0F5A4B622}"/>
                </a:ext>
              </a:extLst>
            </p:cNvPr>
            <p:cNvSpPr/>
            <p:nvPr/>
          </p:nvSpPr>
          <p:spPr>
            <a:xfrm>
              <a:off x="755576" y="3212976"/>
              <a:ext cx="144016" cy="144016"/>
            </a:xfrm>
            <a:prstGeom prst="diamond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5" name="Losango 114">
              <a:extLst>
                <a:ext uri="{FF2B5EF4-FFF2-40B4-BE49-F238E27FC236}">
                  <a16:creationId xmlns:a16="http://schemas.microsoft.com/office/drawing/2014/main" id="{54D94ECF-0000-DB36-1535-33BF223787B5}"/>
                </a:ext>
              </a:extLst>
            </p:cNvPr>
            <p:cNvSpPr/>
            <p:nvPr/>
          </p:nvSpPr>
          <p:spPr>
            <a:xfrm>
              <a:off x="755576" y="3501008"/>
              <a:ext cx="144016" cy="144016"/>
            </a:xfrm>
            <a:prstGeom prst="diamond">
              <a:avLst/>
            </a:prstGeom>
            <a:solidFill>
              <a:schemeClr val="accent6"/>
            </a:solidFill>
            <a:ln>
              <a:solidFill>
                <a:srgbClr val="00FFCC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6" name="Elipse 115">
              <a:extLst>
                <a:ext uri="{FF2B5EF4-FFF2-40B4-BE49-F238E27FC236}">
                  <a16:creationId xmlns:a16="http://schemas.microsoft.com/office/drawing/2014/main" id="{52D66782-B0F1-A89F-9826-DC009FECD050}"/>
                </a:ext>
              </a:extLst>
            </p:cNvPr>
            <p:cNvSpPr/>
            <p:nvPr/>
          </p:nvSpPr>
          <p:spPr>
            <a:xfrm>
              <a:off x="899592" y="299695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7" name="Elipse 116">
              <a:extLst>
                <a:ext uri="{FF2B5EF4-FFF2-40B4-BE49-F238E27FC236}">
                  <a16:creationId xmlns:a16="http://schemas.microsoft.com/office/drawing/2014/main" id="{A19C5EA8-2FB6-E102-C680-D2A9BCE32BAD}"/>
                </a:ext>
              </a:extLst>
            </p:cNvPr>
            <p:cNvSpPr/>
            <p:nvPr/>
          </p:nvSpPr>
          <p:spPr>
            <a:xfrm>
              <a:off x="899592" y="3284984"/>
              <a:ext cx="144016" cy="14401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8" name="Elipse 117">
              <a:extLst>
                <a:ext uri="{FF2B5EF4-FFF2-40B4-BE49-F238E27FC236}">
                  <a16:creationId xmlns:a16="http://schemas.microsoft.com/office/drawing/2014/main" id="{E0C8BD39-A0C1-1797-61FE-AAAD0150EF66}"/>
                </a:ext>
              </a:extLst>
            </p:cNvPr>
            <p:cNvSpPr/>
            <p:nvPr/>
          </p:nvSpPr>
          <p:spPr>
            <a:xfrm>
              <a:off x="899592" y="3573016"/>
              <a:ext cx="144016" cy="144016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4" name="Grupo 38">
            <a:extLst>
              <a:ext uri="{FF2B5EF4-FFF2-40B4-BE49-F238E27FC236}">
                <a16:creationId xmlns:a16="http://schemas.microsoft.com/office/drawing/2014/main" id="{D16100EA-2014-B009-7AA2-33CF15E83E6C}"/>
              </a:ext>
            </a:extLst>
          </p:cNvPr>
          <p:cNvGrpSpPr/>
          <p:nvPr/>
        </p:nvGrpSpPr>
        <p:grpSpPr>
          <a:xfrm rot="16200000">
            <a:off x="4562277" y="1815884"/>
            <a:ext cx="288032" cy="720080"/>
            <a:chOff x="755576" y="2996952"/>
            <a:chExt cx="288032" cy="720080"/>
          </a:xfrm>
        </p:grpSpPr>
        <p:grpSp>
          <p:nvGrpSpPr>
            <p:cNvPr id="125" name="Grupo 85">
              <a:extLst>
                <a:ext uri="{FF2B5EF4-FFF2-40B4-BE49-F238E27FC236}">
                  <a16:creationId xmlns:a16="http://schemas.microsoft.com/office/drawing/2014/main" id="{02F0E5F9-2516-4688-9456-59A64578326D}"/>
                </a:ext>
              </a:extLst>
            </p:cNvPr>
            <p:cNvGrpSpPr/>
            <p:nvPr/>
          </p:nvGrpSpPr>
          <p:grpSpPr>
            <a:xfrm>
              <a:off x="827584" y="2996952"/>
              <a:ext cx="144016" cy="648072"/>
              <a:chOff x="827584" y="2996952"/>
              <a:chExt cx="144016" cy="648072"/>
            </a:xfrm>
          </p:grpSpPr>
          <p:cxnSp>
            <p:nvCxnSpPr>
              <p:cNvPr id="132" name="Conector reto 131">
                <a:extLst>
                  <a:ext uri="{FF2B5EF4-FFF2-40B4-BE49-F238E27FC236}">
                    <a16:creationId xmlns:a16="http://schemas.microsoft.com/office/drawing/2014/main" id="{633836E1-B5C3-AC45-9440-A6DEA9C90341}"/>
                  </a:ext>
                </a:extLst>
              </p:cNvPr>
              <p:cNvCxnSpPr/>
              <p:nvPr/>
            </p:nvCxnSpPr>
            <p:spPr>
              <a:xfrm>
                <a:off x="827584" y="2996952"/>
                <a:ext cx="0" cy="648072"/>
              </a:xfrm>
              <a:prstGeom prst="line">
                <a:avLst/>
              </a:prstGeom>
              <a:ln w="19050">
                <a:prstDash val="sysDash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ector reto 132">
                <a:extLst>
                  <a:ext uri="{FF2B5EF4-FFF2-40B4-BE49-F238E27FC236}">
                    <a16:creationId xmlns:a16="http://schemas.microsoft.com/office/drawing/2014/main" id="{BFC85009-2E81-F19A-30A6-F75D30DEA111}"/>
                  </a:ext>
                </a:extLst>
              </p:cNvPr>
              <p:cNvCxnSpPr/>
              <p:nvPr/>
            </p:nvCxnSpPr>
            <p:spPr>
              <a:xfrm>
                <a:off x="971600" y="2996952"/>
                <a:ext cx="0" cy="648072"/>
              </a:xfrm>
              <a:prstGeom prst="line">
                <a:avLst/>
              </a:prstGeom>
              <a:ln w="19050">
                <a:prstDash val="sysDash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ector reto 133">
                <a:extLst>
                  <a:ext uri="{FF2B5EF4-FFF2-40B4-BE49-F238E27FC236}">
                    <a16:creationId xmlns:a16="http://schemas.microsoft.com/office/drawing/2014/main" id="{C864761A-DD79-2170-7532-9D7EBBB141B6}"/>
                  </a:ext>
                </a:extLst>
              </p:cNvPr>
              <p:cNvCxnSpPr/>
              <p:nvPr/>
            </p:nvCxnSpPr>
            <p:spPr>
              <a:xfrm>
                <a:off x="827584" y="3140968"/>
                <a:ext cx="144016" cy="0"/>
              </a:xfrm>
              <a:prstGeom prst="line">
                <a:avLst/>
              </a:prstGeom>
              <a:ln w="19050">
                <a:prstDash val="sysDash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ector reto 134">
                <a:extLst>
                  <a:ext uri="{FF2B5EF4-FFF2-40B4-BE49-F238E27FC236}">
                    <a16:creationId xmlns:a16="http://schemas.microsoft.com/office/drawing/2014/main" id="{56ABDE7C-B093-1C8E-0BDC-506C3031D7B0}"/>
                  </a:ext>
                </a:extLst>
              </p:cNvPr>
              <p:cNvCxnSpPr/>
              <p:nvPr/>
            </p:nvCxnSpPr>
            <p:spPr>
              <a:xfrm>
                <a:off x="827584" y="3293368"/>
                <a:ext cx="144016" cy="0"/>
              </a:xfrm>
              <a:prstGeom prst="line">
                <a:avLst/>
              </a:prstGeom>
              <a:ln w="19050">
                <a:prstDash val="sysDash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ector reto 135">
                <a:extLst>
                  <a:ext uri="{FF2B5EF4-FFF2-40B4-BE49-F238E27FC236}">
                    <a16:creationId xmlns:a16="http://schemas.microsoft.com/office/drawing/2014/main" id="{65183118-D62E-AB55-FBA5-EBF4FDBF50F3}"/>
                  </a:ext>
                </a:extLst>
              </p:cNvPr>
              <p:cNvCxnSpPr/>
              <p:nvPr/>
            </p:nvCxnSpPr>
            <p:spPr>
              <a:xfrm>
                <a:off x="827584" y="3501008"/>
                <a:ext cx="144016" cy="0"/>
              </a:xfrm>
              <a:prstGeom prst="line">
                <a:avLst/>
              </a:prstGeom>
              <a:ln w="19050">
                <a:prstDash val="sysDash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6" name="Losango 125">
              <a:extLst>
                <a:ext uri="{FF2B5EF4-FFF2-40B4-BE49-F238E27FC236}">
                  <a16:creationId xmlns:a16="http://schemas.microsoft.com/office/drawing/2014/main" id="{D6FCC73C-7F5A-A4B1-3AEC-52F66DEA35A7}"/>
                </a:ext>
              </a:extLst>
            </p:cNvPr>
            <p:cNvSpPr/>
            <p:nvPr/>
          </p:nvSpPr>
          <p:spPr>
            <a:xfrm>
              <a:off x="755576" y="2996952"/>
              <a:ext cx="144016" cy="144016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7" name="Losango 126">
              <a:extLst>
                <a:ext uri="{FF2B5EF4-FFF2-40B4-BE49-F238E27FC236}">
                  <a16:creationId xmlns:a16="http://schemas.microsoft.com/office/drawing/2014/main" id="{52B7B235-E899-77DA-945D-89C5C80EC324}"/>
                </a:ext>
              </a:extLst>
            </p:cNvPr>
            <p:cNvSpPr/>
            <p:nvPr/>
          </p:nvSpPr>
          <p:spPr>
            <a:xfrm>
              <a:off x="755576" y="3212976"/>
              <a:ext cx="144016" cy="144016"/>
            </a:xfrm>
            <a:prstGeom prst="diamond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8" name="Losango 127">
              <a:extLst>
                <a:ext uri="{FF2B5EF4-FFF2-40B4-BE49-F238E27FC236}">
                  <a16:creationId xmlns:a16="http://schemas.microsoft.com/office/drawing/2014/main" id="{0858D568-6EA3-A4C5-7105-BAC97A3258C4}"/>
                </a:ext>
              </a:extLst>
            </p:cNvPr>
            <p:cNvSpPr/>
            <p:nvPr/>
          </p:nvSpPr>
          <p:spPr>
            <a:xfrm>
              <a:off x="755576" y="3501008"/>
              <a:ext cx="144016" cy="144016"/>
            </a:xfrm>
            <a:prstGeom prst="diamond">
              <a:avLst/>
            </a:prstGeom>
            <a:solidFill>
              <a:schemeClr val="accent6"/>
            </a:solidFill>
            <a:ln>
              <a:solidFill>
                <a:srgbClr val="00FFCC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9" name="Elipse 128">
              <a:extLst>
                <a:ext uri="{FF2B5EF4-FFF2-40B4-BE49-F238E27FC236}">
                  <a16:creationId xmlns:a16="http://schemas.microsoft.com/office/drawing/2014/main" id="{C4FA05DE-0AC8-3CFB-989F-AFDE9D4CE0B9}"/>
                </a:ext>
              </a:extLst>
            </p:cNvPr>
            <p:cNvSpPr/>
            <p:nvPr/>
          </p:nvSpPr>
          <p:spPr>
            <a:xfrm>
              <a:off x="899592" y="299695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0" name="Elipse 129">
              <a:extLst>
                <a:ext uri="{FF2B5EF4-FFF2-40B4-BE49-F238E27FC236}">
                  <a16:creationId xmlns:a16="http://schemas.microsoft.com/office/drawing/2014/main" id="{A3A17AFD-07E6-AF00-9E05-E3A804B957C3}"/>
                </a:ext>
              </a:extLst>
            </p:cNvPr>
            <p:cNvSpPr/>
            <p:nvPr/>
          </p:nvSpPr>
          <p:spPr>
            <a:xfrm>
              <a:off x="899592" y="3284984"/>
              <a:ext cx="144016" cy="14401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1" name="Elipse 130">
              <a:extLst>
                <a:ext uri="{FF2B5EF4-FFF2-40B4-BE49-F238E27FC236}">
                  <a16:creationId xmlns:a16="http://schemas.microsoft.com/office/drawing/2014/main" id="{094A8681-D884-EC10-450F-527A672E6EA6}"/>
                </a:ext>
              </a:extLst>
            </p:cNvPr>
            <p:cNvSpPr/>
            <p:nvPr/>
          </p:nvSpPr>
          <p:spPr>
            <a:xfrm>
              <a:off x="899592" y="3573016"/>
              <a:ext cx="144016" cy="144016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1053" name="Conector de Seta Reta 1052">
            <a:extLst>
              <a:ext uri="{FF2B5EF4-FFF2-40B4-BE49-F238E27FC236}">
                <a16:creationId xmlns:a16="http://schemas.microsoft.com/office/drawing/2014/main" id="{68F3C3D6-608A-C267-9E4C-1185CDB046E9}"/>
              </a:ext>
            </a:extLst>
          </p:cNvPr>
          <p:cNvCxnSpPr/>
          <p:nvPr/>
        </p:nvCxnSpPr>
        <p:spPr>
          <a:xfrm flipH="1" flipV="1">
            <a:off x="4859978" y="2382782"/>
            <a:ext cx="209461" cy="2106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5" name="Conector de Seta Reta 1054">
            <a:extLst>
              <a:ext uri="{FF2B5EF4-FFF2-40B4-BE49-F238E27FC236}">
                <a16:creationId xmlns:a16="http://schemas.microsoft.com/office/drawing/2014/main" id="{5AB031B9-3466-4041-B780-0639F96F81BB}"/>
              </a:ext>
            </a:extLst>
          </p:cNvPr>
          <p:cNvCxnSpPr>
            <a:cxnSpLocks/>
          </p:cNvCxnSpPr>
          <p:nvPr/>
        </p:nvCxnSpPr>
        <p:spPr>
          <a:xfrm>
            <a:off x="5300331" y="2887426"/>
            <a:ext cx="21546" cy="4686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6" name="CaixaDeTexto 1055">
            <a:extLst>
              <a:ext uri="{FF2B5EF4-FFF2-40B4-BE49-F238E27FC236}">
                <a16:creationId xmlns:a16="http://schemas.microsoft.com/office/drawing/2014/main" id="{E574E913-D620-1A97-839B-C350942C6132}"/>
              </a:ext>
            </a:extLst>
          </p:cNvPr>
          <p:cNvSpPr txBox="1"/>
          <p:nvPr/>
        </p:nvSpPr>
        <p:spPr>
          <a:xfrm>
            <a:off x="4495635" y="3265681"/>
            <a:ext cx="1230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Plekstrina</a:t>
            </a:r>
          </a:p>
        </p:txBody>
      </p:sp>
      <p:sp>
        <p:nvSpPr>
          <p:cNvPr id="1057" name="Retângulo 1056">
            <a:extLst>
              <a:ext uri="{FF2B5EF4-FFF2-40B4-BE49-F238E27FC236}">
                <a16:creationId xmlns:a16="http://schemas.microsoft.com/office/drawing/2014/main" id="{7EFC00A8-38A1-18D5-8B29-137965EAFFAD}"/>
              </a:ext>
            </a:extLst>
          </p:cNvPr>
          <p:cNvSpPr/>
          <p:nvPr/>
        </p:nvSpPr>
        <p:spPr>
          <a:xfrm>
            <a:off x="9863304" y="1641415"/>
            <a:ext cx="2122655" cy="5104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61" name="Retângulo 1060">
            <a:extLst>
              <a:ext uri="{FF2B5EF4-FFF2-40B4-BE49-F238E27FC236}">
                <a16:creationId xmlns:a16="http://schemas.microsoft.com/office/drawing/2014/main" id="{E1F505FB-EE0D-091B-5196-B7FA2E26CC22}"/>
              </a:ext>
            </a:extLst>
          </p:cNvPr>
          <p:cNvSpPr/>
          <p:nvPr/>
        </p:nvSpPr>
        <p:spPr>
          <a:xfrm>
            <a:off x="10634280" y="4410333"/>
            <a:ext cx="654971" cy="749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6" name="Elipse 165">
            <a:extLst>
              <a:ext uri="{FF2B5EF4-FFF2-40B4-BE49-F238E27FC236}">
                <a16:creationId xmlns:a16="http://schemas.microsoft.com/office/drawing/2014/main" id="{6C593C36-2974-1851-D5A2-5D2342B51E12}"/>
              </a:ext>
            </a:extLst>
          </p:cNvPr>
          <p:cNvSpPr/>
          <p:nvPr/>
        </p:nvSpPr>
        <p:spPr>
          <a:xfrm>
            <a:off x="4625561" y="5402556"/>
            <a:ext cx="422280" cy="4041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7" name="Elipse 166">
            <a:extLst>
              <a:ext uri="{FF2B5EF4-FFF2-40B4-BE49-F238E27FC236}">
                <a16:creationId xmlns:a16="http://schemas.microsoft.com/office/drawing/2014/main" id="{DD9C5F4C-0FD8-339F-E092-58751DD6AB2E}"/>
              </a:ext>
            </a:extLst>
          </p:cNvPr>
          <p:cNvSpPr/>
          <p:nvPr/>
        </p:nvSpPr>
        <p:spPr>
          <a:xfrm>
            <a:off x="6807761" y="1829939"/>
            <a:ext cx="420623" cy="3513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8" name="Elipse 167">
            <a:extLst>
              <a:ext uri="{FF2B5EF4-FFF2-40B4-BE49-F238E27FC236}">
                <a16:creationId xmlns:a16="http://schemas.microsoft.com/office/drawing/2014/main" id="{EE2880F5-B289-B344-F06F-1DC7BDDA4C73}"/>
              </a:ext>
            </a:extLst>
          </p:cNvPr>
          <p:cNvSpPr/>
          <p:nvPr/>
        </p:nvSpPr>
        <p:spPr>
          <a:xfrm>
            <a:off x="7680599" y="5444095"/>
            <a:ext cx="431574" cy="59917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7" name="Agrupar 168">
            <a:extLst>
              <a:ext uri="{FF2B5EF4-FFF2-40B4-BE49-F238E27FC236}">
                <a16:creationId xmlns:a16="http://schemas.microsoft.com/office/drawing/2014/main" id="{A0693FA3-6E48-155A-B0E0-8C30DEA62ED2}"/>
              </a:ext>
            </a:extLst>
          </p:cNvPr>
          <p:cNvGrpSpPr/>
          <p:nvPr/>
        </p:nvGrpSpPr>
        <p:grpSpPr>
          <a:xfrm>
            <a:off x="1370775" y="1121444"/>
            <a:ext cx="8578756" cy="5613816"/>
            <a:chOff x="2548329" y="1136103"/>
            <a:chExt cx="7090346" cy="5613816"/>
          </a:xfrm>
        </p:grpSpPr>
        <p:grpSp>
          <p:nvGrpSpPr>
            <p:cNvPr id="158" name="Agrupar 169">
              <a:extLst>
                <a:ext uri="{FF2B5EF4-FFF2-40B4-BE49-F238E27FC236}">
                  <a16:creationId xmlns:a16="http://schemas.microsoft.com/office/drawing/2014/main" id="{480DE8B3-1F89-B028-3FEA-A9008EF6B12F}"/>
                </a:ext>
              </a:extLst>
            </p:cNvPr>
            <p:cNvGrpSpPr/>
            <p:nvPr/>
          </p:nvGrpSpPr>
          <p:grpSpPr>
            <a:xfrm>
              <a:off x="2548329" y="1136103"/>
              <a:ext cx="7090346" cy="5613816"/>
              <a:chOff x="3327815" y="1136103"/>
              <a:chExt cx="6310859" cy="5613816"/>
            </a:xfrm>
          </p:grpSpPr>
          <p:sp>
            <p:nvSpPr>
              <p:cNvPr id="163" name="Retângulo 162">
                <a:extLst>
                  <a:ext uri="{FF2B5EF4-FFF2-40B4-BE49-F238E27FC236}">
                    <a16:creationId xmlns:a16="http://schemas.microsoft.com/office/drawing/2014/main" id="{FA61760B-2C3A-71F8-8C6F-7A88BE77C12C}"/>
                  </a:ext>
                </a:extLst>
              </p:cNvPr>
              <p:cNvSpPr/>
              <p:nvPr/>
            </p:nvSpPr>
            <p:spPr>
              <a:xfrm>
                <a:off x="3327815" y="1136103"/>
                <a:ext cx="6310859" cy="56138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4" name="Explosão: 14 Pontos 174">
                <a:extLst>
                  <a:ext uri="{FF2B5EF4-FFF2-40B4-BE49-F238E27FC236}">
                    <a16:creationId xmlns:a16="http://schemas.microsoft.com/office/drawing/2014/main" id="{C1F4941B-8034-8049-34E6-6CF7A75DBB2B}"/>
                  </a:ext>
                </a:extLst>
              </p:cNvPr>
              <p:cNvSpPr/>
              <p:nvPr/>
            </p:nvSpPr>
            <p:spPr>
              <a:xfrm rot="20444971">
                <a:off x="4680796" y="1279383"/>
                <a:ext cx="3844943" cy="5327256"/>
              </a:xfrm>
              <a:prstGeom prst="irregularSeal2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5" name="Explosão: 14 Pontos 175">
                <a:extLst>
                  <a:ext uri="{FF2B5EF4-FFF2-40B4-BE49-F238E27FC236}">
                    <a16:creationId xmlns:a16="http://schemas.microsoft.com/office/drawing/2014/main" id="{EC5A48DC-072A-7A66-9D2B-67144297C4A4}"/>
                  </a:ext>
                </a:extLst>
              </p:cNvPr>
              <p:cNvSpPr/>
              <p:nvPr/>
            </p:nvSpPr>
            <p:spPr>
              <a:xfrm rot="20444971">
                <a:off x="4665807" y="1324353"/>
                <a:ext cx="3844943" cy="5327256"/>
              </a:xfrm>
              <a:prstGeom prst="irregularSeal2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9" name="Explosão: 14 Pontos 176">
                <a:extLst>
                  <a:ext uri="{FF2B5EF4-FFF2-40B4-BE49-F238E27FC236}">
                    <a16:creationId xmlns:a16="http://schemas.microsoft.com/office/drawing/2014/main" id="{644680D2-6CC3-D097-8C0C-0F6F9BB894F8}"/>
                  </a:ext>
                </a:extLst>
              </p:cNvPr>
              <p:cNvSpPr/>
              <p:nvPr/>
            </p:nvSpPr>
            <p:spPr>
              <a:xfrm rot="20444971">
                <a:off x="4695786" y="1226917"/>
                <a:ext cx="3844943" cy="5327256"/>
              </a:xfrm>
              <a:prstGeom prst="irregularSeal2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0" name="Explosão: 14 Pontos 177">
                <a:extLst>
                  <a:ext uri="{FF2B5EF4-FFF2-40B4-BE49-F238E27FC236}">
                    <a16:creationId xmlns:a16="http://schemas.microsoft.com/office/drawing/2014/main" id="{8A798E19-8AED-8641-A042-1CE87F4D09D9}"/>
                  </a:ext>
                </a:extLst>
              </p:cNvPr>
              <p:cNvSpPr/>
              <p:nvPr/>
            </p:nvSpPr>
            <p:spPr>
              <a:xfrm rot="20444971">
                <a:off x="4777064" y="1324353"/>
                <a:ext cx="3844943" cy="5327256"/>
              </a:xfrm>
              <a:prstGeom prst="irregularSeal2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59" name="Elipse 158">
              <a:extLst>
                <a:ext uri="{FF2B5EF4-FFF2-40B4-BE49-F238E27FC236}">
                  <a16:creationId xmlns:a16="http://schemas.microsoft.com/office/drawing/2014/main" id="{C9B986C4-945B-81A6-EEB2-642FE9630BC5}"/>
                </a:ext>
              </a:extLst>
            </p:cNvPr>
            <p:cNvSpPr/>
            <p:nvPr/>
          </p:nvSpPr>
          <p:spPr>
            <a:xfrm>
              <a:off x="5921118" y="3668840"/>
              <a:ext cx="569627" cy="67830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0" name="Elipse 159">
              <a:extLst>
                <a:ext uri="{FF2B5EF4-FFF2-40B4-BE49-F238E27FC236}">
                  <a16:creationId xmlns:a16="http://schemas.microsoft.com/office/drawing/2014/main" id="{805F5A99-84F3-70A2-2F3D-AF07109AE22C}"/>
                </a:ext>
              </a:extLst>
            </p:cNvPr>
            <p:cNvSpPr/>
            <p:nvPr/>
          </p:nvSpPr>
          <p:spPr>
            <a:xfrm>
              <a:off x="6148468" y="3986132"/>
              <a:ext cx="569627" cy="67830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2" name="Elipse 161">
              <a:extLst>
                <a:ext uri="{FF2B5EF4-FFF2-40B4-BE49-F238E27FC236}">
                  <a16:creationId xmlns:a16="http://schemas.microsoft.com/office/drawing/2014/main" id="{28DFEA63-661E-4E3D-3361-24AF78F295FC}"/>
                </a:ext>
              </a:extLst>
            </p:cNvPr>
            <p:cNvSpPr/>
            <p:nvPr/>
          </p:nvSpPr>
          <p:spPr>
            <a:xfrm>
              <a:off x="5578846" y="3821240"/>
              <a:ext cx="569627" cy="67830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063" name="Forma Livre: Forma 1062">
            <a:extLst>
              <a:ext uri="{FF2B5EF4-FFF2-40B4-BE49-F238E27FC236}">
                <a16:creationId xmlns:a16="http://schemas.microsoft.com/office/drawing/2014/main" id="{27E7939E-6577-65BB-0C4D-1A88F4E50D3C}"/>
              </a:ext>
            </a:extLst>
          </p:cNvPr>
          <p:cNvSpPr/>
          <p:nvPr/>
        </p:nvSpPr>
        <p:spPr>
          <a:xfrm rot="199297">
            <a:off x="4899694" y="2668343"/>
            <a:ext cx="2626230" cy="2098623"/>
          </a:xfrm>
          <a:custGeom>
            <a:avLst/>
            <a:gdLst>
              <a:gd name="connsiteX0" fmla="*/ 2626230 w 2626230"/>
              <a:gd name="connsiteY0" fmla="*/ 0 h 2098623"/>
              <a:gd name="connsiteX1" fmla="*/ 2191515 w 2626230"/>
              <a:gd name="connsiteY1" fmla="*/ 44970 h 2098623"/>
              <a:gd name="connsiteX2" fmla="*/ 2071594 w 2626230"/>
              <a:gd name="connsiteY2" fmla="*/ 59960 h 2098623"/>
              <a:gd name="connsiteX3" fmla="*/ 1996643 w 2626230"/>
              <a:gd name="connsiteY3" fmla="*/ 74950 h 2098623"/>
              <a:gd name="connsiteX4" fmla="*/ 1921693 w 2626230"/>
              <a:gd name="connsiteY4" fmla="*/ 119921 h 2098623"/>
              <a:gd name="connsiteX5" fmla="*/ 1786781 w 2626230"/>
              <a:gd name="connsiteY5" fmla="*/ 149901 h 2098623"/>
              <a:gd name="connsiteX6" fmla="*/ 1561929 w 2626230"/>
              <a:gd name="connsiteY6" fmla="*/ 284813 h 2098623"/>
              <a:gd name="connsiteX7" fmla="*/ 1382047 w 2626230"/>
              <a:gd name="connsiteY7" fmla="*/ 419724 h 2098623"/>
              <a:gd name="connsiteX8" fmla="*/ 1247135 w 2626230"/>
              <a:gd name="connsiteY8" fmla="*/ 479685 h 2098623"/>
              <a:gd name="connsiteX9" fmla="*/ 992302 w 2626230"/>
              <a:gd name="connsiteY9" fmla="*/ 554636 h 2098623"/>
              <a:gd name="connsiteX10" fmla="*/ 662519 w 2626230"/>
              <a:gd name="connsiteY10" fmla="*/ 629587 h 2098623"/>
              <a:gd name="connsiteX11" fmla="*/ 497627 w 2626230"/>
              <a:gd name="connsiteY11" fmla="*/ 719527 h 2098623"/>
              <a:gd name="connsiteX12" fmla="*/ 437666 w 2626230"/>
              <a:gd name="connsiteY12" fmla="*/ 764498 h 2098623"/>
              <a:gd name="connsiteX13" fmla="*/ 317745 w 2626230"/>
              <a:gd name="connsiteY13" fmla="*/ 869429 h 2098623"/>
              <a:gd name="connsiteX14" fmla="*/ 197824 w 2626230"/>
              <a:gd name="connsiteY14" fmla="*/ 1004341 h 2098623"/>
              <a:gd name="connsiteX15" fmla="*/ 107883 w 2626230"/>
              <a:gd name="connsiteY15" fmla="*/ 1094282 h 2098623"/>
              <a:gd name="connsiteX16" fmla="*/ 77902 w 2626230"/>
              <a:gd name="connsiteY16" fmla="*/ 1184223 h 2098623"/>
              <a:gd name="connsiteX17" fmla="*/ 47922 w 2626230"/>
              <a:gd name="connsiteY17" fmla="*/ 1259173 h 2098623"/>
              <a:gd name="connsiteX18" fmla="*/ 17942 w 2626230"/>
              <a:gd name="connsiteY18" fmla="*/ 1364105 h 2098623"/>
              <a:gd name="connsiteX19" fmla="*/ 17942 w 2626230"/>
              <a:gd name="connsiteY19" fmla="*/ 1708878 h 2098623"/>
              <a:gd name="connsiteX20" fmla="*/ 122873 w 2626230"/>
              <a:gd name="connsiteY20" fmla="*/ 1828800 h 2098623"/>
              <a:gd name="connsiteX21" fmla="*/ 317745 w 2626230"/>
              <a:gd name="connsiteY21" fmla="*/ 1948721 h 2098623"/>
              <a:gd name="connsiteX22" fmla="*/ 377706 w 2626230"/>
              <a:gd name="connsiteY22" fmla="*/ 1978701 h 2098623"/>
              <a:gd name="connsiteX23" fmla="*/ 632538 w 2626230"/>
              <a:gd name="connsiteY23" fmla="*/ 2053652 h 2098623"/>
              <a:gd name="connsiteX24" fmla="*/ 752460 w 2626230"/>
              <a:gd name="connsiteY24" fmla="*/ 2068642 h 2098623"/>
              <a:gd name="connsiteX25" fmla="*/ 947332 w 2626230"/>
              <a:gd name="connsiteY25" fmla="*/ 2098623 h 2098623"/>
              <a:gd name="connsiteX26" fmla="*/ 1187174 w 2626230"/>
              <a:gd name="connsiteY26" fmla="*/ 2083632 h 2098623"/>
              <a:gd name="connsiteX27" fmla="*/ 1247135 w 2626230"/>
              <a:gd name="connsiteY27" fmla="*/ 2068642 h 2098623"/>
              <a:gd name="connsiteX28" fmla="*/ 1412027 w 2626230"/>
              <a:gd name="connsiteY28" fmla="*/ 1948721 h 2098623"/>
              <a:gd name="connsiteX29" fmla="*/ 1442007 w 2626230"/>
              <a:gd name="connsiteY29" fmla="*/ 1903750 h 2098623"/>
              <a:gd name="connsiteX30" fmla="*/ 1486978 w 2626230"/>
              <a:gd name="connsiteY30" fmla="*/ 1813809 h 2098623"/>
              <a:gd name="connsiteX31" fmla="*/ 1576919 w 2626230"/>
              <a:gd name="connsiteY31" fmla="*/ 1618937 h 2098623"/>
              <a:gd name="connsiteX32" fmla="*/ 1606899 w 2626230"/>
              <a:gd name="connsiteY32" fmla="*/ 1573967 h 2098623"/>
              <a:gd name="connsiteX33" fmla="*/ 1621889 w 2626230"/>
              <a:gd name="connsiteY33" fmla="*/ 1499016 h 2098623"/>
              <a:gd name="connsiteX34" fmla="*/ 1666860 w 2626230"/>
              <a:gd name="connsiteY34" fmla="*/ 1409075 h 2098623"/>
              <a:gd name="connsiteX35" fmla="*/ 1681850 w 2626230"/>
              <a:gd name="connsiteY35" fmla="*/ 1259173 h 2098623"/>
              <a:gd name="connsiteX36" fmla="*/ 1771791 w 2626230"/>
              <a:gd name="connsiteY36" fmla="*/ 704537 h 2098623"/>
              <a:gd name="connsiteX37" fmla="*/ 1801771 w 2626230"/>
              <a:gd name="connsiteY37" fmla="*/ 629587 h 2098623"/>
              <a:gd name="connsiteX38" fmla="*/ 1831752 w 2626230"/>
              <a:gd name="connsiteY38" fmla="*/ 599606 h 2098623"/>
              <a:gd name="connsiteX39" fmla="*/ 1861732 w 2626230"/>
              <a:gd name="connsiteY39" fmla="*/ 554636 h 2098623"/>
              <a:gd name="connsiteX40" fmla="*/ 2086584 w 2626230"/>
              <a:gd name="connsiteY40" fmla="*/ 419724 h 2098623"/>
              <a:gd name="connsiteX41" fmla="*/ 2206506 w 2626230"/>
              <a:gd name="connsiteY41" fmla="*/ 404734 h 2098623"/>
              <a:gd name="connsiteX42" fmla="*/ 2401378 w 2626230"/>
              <a:gd name="connsiteY42" fmla="*/ 374754 h 209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626230" h="2098623">
                <a:moveTo>
                  <a:pt x="2626230" y="0"/>
                </a:moveTo>
                <a:lnTo>
                  <a:pt x="2191515" y="44970"/>
                </a:lnTo>
                <a:cubicBezTo>
                  <a:pt x="2151464" y="49300"/>
                  <a:pt x="2111410" y="53834"/>
                  <a:pt x="2071594" y="59960"/>
                </a:cubicBezTo>
                <a:cubicBezTo>
                  <a:pt x="2046412" y="63834"/>
                  <a:pt x="2021627" y="69953"/>
                  <a:pt x="1996643" y="74950"/>
                </a:cubicBezTo>
                <a:cubicBezTo>
                  <a:pt x="1971660" y="89940"/>
                  <a:pt x="1949131" y="110122"/>
                  <a:pt x="1921693" y="119921"/>
                </a:cubicBezTo>
                <a:cubicBezTo>
                  <a:pt x="1878309" y="135415"/>
                  <a:pt x="1828659" y="130707"/>
                  <a:pt x="1786781" y="149901"/>
                </a:cubicBezTo>
                <a:cubicBezTo>
                  <a:pt x="1707322" y="186320"/>
                  <a:pt x="1631855" y="232369"/>
                  <a:pt x="1561929" y="284813"/>
                </a:cubicBezTo>
                <a:cubicBezTo>
                  <a:pt x="1501968" y="329783"/>
                  <a:pt x="1450538" y="389284"/>
                  <a:pt x="1382047" y="419724"/>
                </a:cubicBezTo>
                <a:cubicBezTo>
                  <a:pt x="1337076" y="439711"/>
                  <a:pt x="1293640" y="463587"/>
                  <a:pt x="1247135" y="479685"/>
                </a:cubicBezTo>
                <a:cubicBezTo>
                  <a:pt x="1163464" y="508648"/>
                  <a:pt x="1078736" y="535429"/>
                  <a:pt x="992302" y="554636"/>
                </a:cubicBezTo>
                <a:cubicBezTo>
                  <a:pt x="702368" y="619065"/>
                  <a:pt x="811863" y="592249"/>
                  <a:pt x="662519" y="629587"/>
                </a:cubicBezTo>
                <a:cubicBezTo>
                  <a:pt x="495227" y="763419"/>
                  <a:pt x="684754" y="625963"/>
                  <a:pt x="497627" y="719527"/>
                </a:cubicBezTo>
                <a:cubicBezTo>
                  <a:pt x="475281" y="730700"/>
                  <a:pt x="456859" y="748504"/>
                  <a:pt x="437666" y="764498"/>
                </a:cubicBezTo>
                <a:cubicBezTo>
                  <a:pt x="396861" y="798502"/>
                  <a:pt x="356775" y="833402"/>
                  <a:pt x="317745" y="869429"/>
                </a:cubicBezTo>
                <a:cubicBezTo>
                  <a:pt x="152419" y="1022038"/>
                  <a:pt x="315406" y="873694"/>
                  <a:pt x="197824" y="1004341"/>
                </a:cubicBezTo>
                <a:cubicBezTo>
                  <a:pt x="169461" y="1035856"/>
                  <a:pt x="107883" y="1094282"/>
                  <a:pt x="107883" y="1094282"/>
                </a:cubicBezTo>
                <a:cubicBezTo>
                  <a:pt x="97889" y="1124262"/>
                  <a:pt x="88702" y="1154524"/>
                  <a:pt x="77902" y="1184223"/>
                </a:cubicBezTo>
                <a:cubicBezTo>
                  <a:pt x="68706" y="1209511"/>
                  <a:pt x="56431" y="1233646"/>
                  <a:pt x="47922" y="1259173"/>
                </a:cubicBezTo>
                <a:cubicBezTo>
                  <a:pt x="36419" y="1293683"/>
                  <a:pt x="27935" y="1329128"/>
                  <a:pt x="17942" y="1364105"/>
                </a:cubicBezTo>
                <a:cubicBezTo>
                  <a:pt x="-273" y="1509828"/>
                  <a:pt x="-11087" y="1534704"/>
                  <a:pt x="17942" y="1708878"/>
                </a:cubicBezTo>
                <a:cubicBezTo>
                  <a:pt x="22900" y="1738627"/>
                  <a:pt x="122690" y="1828617"/>
                  <a:pt x="122873" y="1828800"/>
                </a:cubicBezTo>
                <a:cubicBezTo>
                  <a:pt x="220562" y="1926489"/>
                  <a:pt x="151902" y="1872178"/>
                  <a:pt x="317745" y="1948721"/>
                </a:cubicBezTo>
                <a:cubicBezTo>
                  <a:pt x="338034" y="1958085"/>
                  <a:pt x="356958" y="1970402"/>
                  <a:pt x="377706" y="1978701"/>
                </a:cubicBezTo>
                <a:cubicBezTo>
                  <a:pt x="435459" y="2001802"/>
                  <a:pt x="592620" y="2045248"/>
                  <a:pt x="632538" y="2053652"/>
                </a:cubicBezTo>
                <a:cubicBezTo>
                  <a:pt x="671959" y="2061951"/>
                  <a:pt x="712580" y="2062945"/>
                  <a:pt x="752460" y="2068642"/>
                </a:cubicBezTo>
                <a:cubicBezTo>
                  <a:pt x="817521" y="2077937"/>
                  <a:pt x="882375" y="2088629"/>
                  <a:pt x="947332" y="2098623"/>
                </a:cubicBezTo>
                <a:cubicBezTo>
                  <a:pt x="1027279" y="2093626"/>
                  <a:pt x="1107468" y="2091603"/>
                  <a:pt x="1187174" y="2083632"/>
                </a:cubicBezTo>
                <a:cubicBezTo>
                  <a:pt x="1207674" y="2081582"/>
                  <a:pt x="1229469" y="2079242"/>
                  <a:pt x="1247135" y="2068642"/>
                </a:cubicBezTo>
                <a:cubicBezTo>
                  <a:pt x="1305413" y="2033676"/>
                  <a:pt x="1412027" y="1948721"/>
                  <a:pt x="1412027" y="1948721"/>
                </a:cubicBezTo>
                <a:cubicBezTo>
                  <a:pt x="1422020" y="1933731"/>
                  <a:pt x="1433258" y="1919499"/>
                  <a:pt x="1442007" y="1903750"/>
                </a:cubicBezTo>
                <a:cubicBezTo>
                  <a:pt x="1458285" y="1874449"/>
                  <a:pt x="1472932" y="1844243"/>
                  <a:pt x="1486978" y="1813809"/>
                </a:cubicBezTo>
                <a:cubicBezTo>
                  <a:pt x="1533214" y="1713631"/>
                  <a:pt x="1525445" y="1711590"/>
                  <a:pt x="1576919" y="1618937"/>
                </a:cubicBezTo>
                <a:cubicBezTo>
                  <a:pt x="1585668" y="1603188"/>
                  <a:pt x="1596906" y="1588957"/>
                  <a:pt x="1606899" y="1573967"/>
                </a:cubicBezTo>
                <a:cubicBezTo>
                  <a:pt x="1611896" y="1548983"/>
                  <a:pt x="1613182" y="1522960"/>
                  <a:pt x="1621889" y="1499016"/>
                </a:cubicBezTo>
                <a:cubicBezTo>
                  <a:pt x="1633344" y="1467515"/>
                  <a:pt x="1658730" y="1441593"/>
                  <a:pt x="1666860" y="1409075"/>
                </a:cubicBezTo>
                <a:cubicBezTo>
                  <a:pt x="1679039" y="1360358"/>
                  <a:pt x="1678272" y="1309262"/>
                  <a:pt x="1681850" y="1259173"/>
                </a:cubicBezTo>
                <a:cubicBezTo>
                  <a:pt x="1718842" y="741286"/>
                  <a:pt x="1610748" y="905841"/>
                  <a:pt x="1771791" y="704537"/>
                </a:cubicBezTo>
                <a:cubicBezTo>
                  <a:pt x="1781784" y="679554"/>
                  <a:pt x="1788421" y="652950"/>
                  <a:pt x="1801771" y="629587"/>
                </a:cubicBezTo>
                <a:cubicBezTo>
                  <a:pt x="1808783" y="617316"/>
                  <a:pt x="1822923" y="610642"/>
                  <a:pt x="1831752" y="599606"/>
                </a:cubicBezTo>
                <a:cubicBezTo>
                  <a:pt x="1843006" y="585538"/>
                  <a:pt x="1848341" y="566688"/>
                  <a:pt x="1861732" y="554636"/>
                </a:cubicBezTo>
                <a:cubicBezTo>
                  <a:pt x="1925844" y="496935"/>
                  <a:pt x="2001414" y="442436"/>
                  <a:pt x="2086584" y="419724"/>
                </a:cubicBezTo>
                <a:cubicBezTo>
                  <a:pt x="2125509" y="409344"/>
                  <a:pt x="2166532" y="409731"/>
                  <a:pt x="2206506" y="404734"/>
                </a:cubicBezTo>
                <a:cubicBezTo>
                  <a:pt x="2306689" y="354643"/>
                  <a:pt x="2244120" y="374754"/>
                  <a:pt x="2401378" y="374754"/>
                </a:cubicBezTo>
              </a:path>
            </a:pathLst>
          </a:custGeom>
          <a:pattFill prst="smConfetti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64" name="CaixaDeTexto 1063">
            <a:extLst>
              <a:ext uri="{FF2B5EF4-FFF2-40B4-BE49-F238E27FC236}">
                <a16:creationId xmlns:a16="http://schemas.microsoft.com/office/drawing/2014/main" id="{B81F2A64-9CF1-8A7B-6B75-DE04B74B52EE}"/>
              </a:ext>
            </a:extLst>
          </p:cNvPr>
          <p:cNvSpPr txBox="1"/>
          <p:nvPr/>
        </p:nvSpPr>
        <p:spPr>
          <a:xfrm>
            <a:off x="8394644" y="993149"/>
            <a:ext cx="2187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Secreção</a:t>
            </a:r>
          </a:p>
        </p:txBody>
      </p:sp>
      <p:sp>
        <p:nvSpPr>
          <p:cNvPr id="1060" name="CaixaDeTexto 1059">
            <a:extLst>
              <a:ext uri="{FF2B5EF4-FFF2-40B4-BE49-F238E27FC236}">
                <a16:creationId xmlns:a16="http://schemas.microsoft.com/office/drawing/2014/main" id="{225523FC-EEE1-0A38-6099-8DD75834487A}"/>
              </a:ext>
            </a:extLst>
          </p:cNvPr>
          <p:cNvSpPr txBox="1"/>
          <p:nvPr/>
        </p:nvSpPr>
        <p:spPr>
          <a:xfrm>
            <a:off x="9173583" y="1659602"/>
            <a:ext cx="21792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ADP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ATP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Serotonina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FVW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FV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FXIII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P-</a:t>
            </a:r>
            <a:r>
              <a:rPr lang="pt-BR" b="1" dirty="0" err="1"/>
              <a:t>Selectina</a:t>
            </a: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FP4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βTG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Outros</a:t>
            </a:r>
          </a:p>
        </p:txBody>
      </p:sp>
    </p:spTree>
    <p:extLst>
      <p:ext uri="{BB962C8B-B14F-4D97-AF65-F5344CB8AC3E}">
        <p14:creationId xmlns:p14="http://schemas.microsoft.com/office/powerpoint/2010/main" val="25075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1019 L 0.09779 0.0113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106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06458 0.0013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6241E-6 L -0.11146 -0.2074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10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32 -0.05393 L -0.13789 -0.1708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7 -0.11682 L 0.04102 -0.3363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-0.08971 0.0784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391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-0.03034 0.0791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3958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06263 0.0354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38 -0.0044 L 0.02214 -0.2122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10394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022E-16 L 0.05443 -0.12569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-6296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0.00625 L -0.16198 -0.08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4769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13698 -0.0412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-2060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2929 -0.233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-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/>
      <p:bldP spid="2" grpId="0" animBg="1"/>
      <p:bldP spid="25" grpId="0" animBg="1"/>
      <p:bldP spid="4" grpId="0"/>
      <p:bldP spid="7" grpId="0"/>
      <p:bldP spid="7" grpId="1"/>
      <p:bldP spid="27" grpId="0"/>
      <p:bldP spid="27" grpId="1"/>
      <p:bldP spid="28" grpId="0"/>
      <p:bldP spid="31" grpId="0"/>
      <p:bldP spid="32" grpId="0"/>
      <p:bldP spid="1024" grpId="0"/>
      <p:bldP spid="1025" grpId="0"/>
      <p:bldP spid="67" grpId="0"/>
      <p:bldP spid="1027" grpId="0"/>
      <p:bldP spid="1027" grpId="1"/>
      <p:bldP spid="73" grpId="0"/>
      <p:bldP spid="73" grpId="1"/>
      <p:bldP spid="74" grpId="0" animBg="1"/>
      <p:bldP spid="75" grpId="0"/>
      <p:bldP spid="76" grpId="0" animBg="1"/>
      <p:bldP spid="77" grpId="0" animBg="1"/>
      <p:bldP spid="1029" grpId="0"/>
      <p:bldP spid="1029" grpId="1"/>
      <p:bldP spid="1033" grpId="0"/>
      <p:bldP spid="85" grpId="0" animBg="1"/>
      <p:bldP spid="1035" grpId="0"/>
      <p:bldP spid="1035" grpId="1"/>
      <p:bldP spid="88" grpId="0"/>
      <p:bldP spid="1042" grpId="0"/>
      <p:bldP spid="97" grpId="0"/>
      <p:bldP spid="1046" grpId="0"/>
      <p:bldP spid="102" grpId="0"/>
      <p:bldP spid="103" grpId="0"/>
      <p:bldP spid="104" grpId="0"/>
      <p:bldP spid="105" grpId="0"/>
      <p:bldP spid="1051" grpId="0"/>
      <p:bldP spid="1056" grpId="0"/>
      <p:bldP spid="1057" grpId="0" animBg="1"/>
      <p:bldP spid="1061" grpId="0" animBg="1"/>
      <p:bldP spid="1063" grpId="0" animBg="1"/>
      <p:bldP spid="1064" grpId="0"/>
      <p:bldP spid="10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52456929-8D3E-6E96-AB7F-F8AAD7374A83}"/>
              </a:ext>
            </a:extLst>
          </p:cNvPr>
          <p:cNvSpPr txBox="1"/>
          <p:nvPr/>
        </p:nvSpPr>
        <p:spPr>
          <a:xfrm>
            <a:off x="295573" y="397163"/>
            <a:ext cx="7666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Alterações da função plaquetária 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579463" y="2031980"/>
            <a:ext cx="9947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400" b="1" dirty="0"/>
              <a:t> Congênitas – grupo altamente heterogênio com sangramento anormal ao longo da vida (</a:t>
            </a:r>
            <a:r>
              <a:rPr lang="pt-BR" sz="2400" b="1" dirty="0" err="1"/>
              <a:t>mucocutâneo</a:t>
            </a:r>
            <a:r>
              <a:rPr lang="pt-BR" sz="2400" b="1" dirty="0"/>
              <a:t> ou outros locais) após trauma ou procedimentos invasivos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547140" y="3782198"/>
            <a:ext cx="10026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400" b="1" dirty="0"/>
              <a:t> Adquiridas - secundária a outras patologias</a:t>
            </a:r>
          </a:p>
          <a:p>
            <a:r>
              <a:rPr lang="pt-BR" sz="2400" b="1" dirty="0"/>
              <a:t>                        - uso de medicamentos/ alguns alimentos</a:t>
            </a:r>
          </a:p>
          <a:p>
            <a:r>
              <a:rPr lang="pt-BR" sz="2400" b="1" dirty="0"/>
              <a:t> 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1413164" y="3685284"/>
            <a:ext cx="7499927" cy="113607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3990104" y="5855826"/>
            <a:ext cx="258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Mais comuns</a:t>
            </a:r>
          </a:p>
        </p:txBody>
      </p:sp>
      <p:sp>
        <p:nvSpPr>
          <p:cNvPr id="11" name="Seta para a direita 10"/>
          <p:cNvSpPr/>
          <p:nvPr/>
        </p:nvSpPr>
        <p:spPr>
          <a:xfrm rot="16200000">
            <a:off x="4701309" y="5098446"/>
            <a:ext cx="877454" cy="48029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134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3C1C6CB-588A-E84F-E723-12EE31A9676A}"/>
              </a:ext>
            </a:extLst>
          </p:cNvPr>
          <p:cNvSpPr txBox="1"/>
          <p:nvPr/>
        </p:nvSpPr>
        <p:spPr>
          <a:xfrm>
            <a:off x="295573" y="397163"/>
            <a:ext cx="7666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Alterações </a:t>
            </a:r>
            <a:r>
              <a:rPr lang="pt-BR" sz="3600" b="1" u="sng" dirty="0"/>
              <a:t>congênitas</a:t>
            </a:r>
            <a:r>
              <a:rPr lang="pt-BR" sz="3600" b="1" dirty="0"/>
              <a:t> da função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880862-CD18-6C25-06E6-03B8E2D5DA3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573" y="1490863"/>
            <a:ext cx="6689829" cy="496997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FBF973E-781D-CCAB-8328-348F90294F31}"/>
              </a:ext>
            </a:extLst>
          </p:cNvPr>
          <p:cNvSpPr txBox="1"/>
          <p:nvPr/>
        </p:nvSpPr>
        <p:spPr>
          <a:xfrm>
            <a:off x="6637916" y="401253"/>
            <a:ext cx="3475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- Receptores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9F51060-0C0A-86CA-EC25-DFB43604D17A}"/>
              </a:ext>
            </a:extLst>
          </p:cNvPr>
          <p:cNvSpPr/>
          <p:nvPr/>
        </p:nvSpPr>
        <p:spPr>
          <a:xfrm>
            <a:off x="4691921" y="3567659"/>
            <a:ext cx="1888761" cy="7794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9727754-73B3-5E5E-45D2-7E11072EC3AF}"/>
              </a:ext>
            </a:extLst>
          </p:cNvPr>
          <p:cNvSpPr txBox="1"/>
          <p:nvPr/>
        </p:nvSpPr>
        <p:spPr>
          <a:xfrm>
            <a:off x="6672591" y="3801118"/>
            <a:ext cx="409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Síndrome de Bernard </a:t>
            </a:r>
            <a:r>
              <a:rPr lang="pt-BR" sz="2400" b="1" dirty="0" err="1">
                <a:solidFill>
                  <a:srgbClr val="FF0000"/>
                </a:solidFill>
              </a:rPr>
              <a:t>Soulier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CED4EFC1-AC6B-8299-0402-EDD2B3F9ABA8}"/>
              </a:ext>
            </a:extLst>
          </p:cNvPr>
          <p:cNvSpPr/>
          <p:nvPr/>
        </p:nvSpPr>
        <p:spPr>
          <a:xfrm>
            <a:off x="959370" y="3072984"/>
            <a:ext cx="764499" cy="356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8A2ACCEB-81B0-36C1-6F25-FFF3FAF4EF81}"/>
              </a:ext>
            </a:extLst>
          </p:cNvPr>
          <p:cNvSpPr/>
          <p:nvPr/>
        </p:nvSpPr>
        <p:spPr>
          <a:xfrm rot="20240255">
            <a:off x="1111770" y="4859309"/>
            <a:ext cx="764499" cy="356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8DDB85E5-2B9C-BFFA-C5F9-F4FC5F280ACB}"/>
              </a:ext>
            </a:extLst>
          </p:cNvPr>
          <p:cNvSpPr/>
          <p:nvPr/>
        </p:nvSpPr>
        <p:spPr>
          <a:xfrm rot="20240255">
            <a:off x="1264170" y="5836163"/>
            <a:ext cx="764499" cy="356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07C97E16-4BBA-69F3-EC38-979222E6BCB2}"/>
              </a:ext>
            </a:extLst>
          </p:cNvPr>
          <p:cNvSpPr/>
          <p:nvPr/>
        </p:nvSpPr>
        <p:spPr>
          <a:xfrm rot="8457536">
            <a:off x="5774851" y="2222910"/>
            <a:ext cx="734518" cy="38291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EBE536A6-322E-043A-4001-317BE7C34AA8}"/>
              </a:ext>
            </a:extLst>
          </p:cNvPr>
          <p:cNvSpPr/>
          <p:nvPr/>
        </p:nvSpPr>
        <p:spPr>
          <a:xfrm>
            <a:off x="4527030" y="4467069"/>
            <a:ext cx="1364103" cy="7798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83D8F82-52EE-8D9B-E0B0-2501A7A3372E}"/>
              </a:ext>
            </a:extLst>
          </p:cNvPr>
          <p:cNvSpPr txBox="1"/>
          <p:nvPr/>
        </p:nvSpPr>
        <p:spPr>
          <a:xfrm>
            <a:off x="6672591" y="4725771"/>
            <a:ext cx="433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Trombastenia de Glanzmann</a:t>
            </a:r>
          </a:p>
        </p:txBody>
      </p:sp>
      <p:sp>
        <p:nvSpPr>
          <p:cNvPr id="16" name="Chave direita 15"/>
          <p:cNvSpPr/>
          <p:nvPr/>
        </p:nvSpPr>
        <p:spPr>
          <a:xfrm>
            <a:off x="10363200" y="3556000"/>
            <a:ext cx="360218" cy="194887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10825018" y="4285673"/>
            <a:ext cx="96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raras</a:t>
            </a:r>
          </a:p>
        </p:txBody>
      </p:sp>
    </p:spTree>
    <p:extLst>
      <p:ext uri="{BB962C8B-B14F-4D97-AF65-F5344CB8AC3E}">
        <p14:creationId xmlns:p14="http://schemas.microsoft.com/office/powerpoint/2010/main" val="25075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9" grpId="0" animBg="1"/>
      <p:bldP spid="12" grpId="0" animBg="1"/>
      <p:bldP spid="13" grpId="0" animBg="1"/>
      <p:bldP spid="11" grpId="0" animBg="1"/>
      <p:bldP spid="14" grpId="0" animBg="1"/>
      <p:bldP spid="15" grpId="0"/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5;p2">
            <a:extLst>
              <a:ext uri="{FF2B5EF4-FFF2-40B4-BE49-F238E27FC236}">
                <a16:creationId xmlns:a16="http://schemas.microsoft.com/office/drawing/2014/main" id="{B9A65ADC-E0B9-47F6-A54B-3503D67C049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rot="-5400000" flipH="1">
            <a:off x="3942252" y="-2950564"/>
            <a:ext cx="117981" cy="801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106FF9B-BD6B-7D6E-9F5D-9E0C4467E44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3456" y="1277709"/>
            <a:ext cx="6460761" cy="5183128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4BC75ECD-2454-E783-494D-1F8426EA9B26}"/>
              </a:ext>
            </a:extLst>
          </p:cNvPr>
          <p:cNvSpPr/>
          <p:nvPr/>
        </p:nvSpPr>
        <p:spPr>
          <a:xfrm>
            <a:off x="6576291" y="2860699"/>
            <a:ext cx="827942" cy="9443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2AB5797E-7B33-BF99-0550-5C9A5FF6752C}"/>
              </a:ext>
            </a:extLst>
          </p:cNvPr>
          <p:cNvSpPr/>
          <p:nvPr/>
        </p:nvSpPr>
        <p:spPr>
          <a:xfrm>
            <a:off x="7265841" y="2455434"/>
            <a:ext cx="764498" cy="7719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4B796EE-DE62-D0CA-BB04-F1A5DD693B5F}"/>
              </a:ext>
            </a:extLst>
          </p:cNvPr>
          <p:cNvSpPr txBox="1"/>
          <p:nvPr/>
        </p:nvSpPr>
        <p:spPr>
          <a:xfrm>
            <a:off x="295572" y="397163"/>
            <a:ext cx="1005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Alterações </a:t>
            </a:r>
            <a:r>
              <a:rPr lang="pt-BR" sz="3600" b="1" u="sng" dirty="0"/>
              <a:t>congênitas</a:t>
            </a:r>
            <a:r>
              <a:rPr lang="pt-BR" sz="3600" b="1" dirty="0"/>
              <a:t> da função - Metabolismo </a:t>
            </a:r>
          </a:p>
        </p:txBody>
      </p:sp>
      <p:grpSp>
        <p:nvGrpSpPr>
          <p:cNvPr id="2" name="Grupo 15"/>
          <p:cNvGrpSpPr/>
          <p:nvPr/>
        </p:nvGrpSpPr>
        <p:grpSpPr>
          <a:xfrm>
            <a:off x="3121437" y="3870164"/>
            <a:ext cx="828382" cy="549658"/>
            <a:chOff x="3804901" y="3980996"/>
            <a:chExt cx="828382" cy="549658"/>
          </a:xfrm>
        </p:grpSpPr>
        <p:sp>
          <p:nvSpPr>
            <p:cNvPr id="11" name="Lágrima 10">
              <a:extLst>
                <a:ext uri="{FF2B5EF4-FFF2-40B4-BE49-F238E27FC236}">
                  <a16:creationId xmlns:a16="http://schemas.microsoft.com/office/drawing/2014/main" id="{056CE784-93BF-2931-CDC4-212CF3F52B6E}"/>
                </a:ext>
              </a:extLst>
            </p:cNvPr>
            <p:cNvSpPr/>
            <p:nvPr/>
          </p:nvSpPr>
          <p:spPr>
            <a:xfrm rot="1262377">
              <a:off x="3804901" y="3980996"/>
              <a:ext cx="539646" cy="549658"/>
            </a:xfrm>
            <a:prstGeom prst="teardrop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65AD692A-A015-96FE-E8F6-DFA189DB30B9}"/>
                </a:ext>
              </a:extLst>
            </p:cNvPr>
            <p:cNvSpPr txBox="1"/>
            <p:nvPr/>
          </p:nvSpPr>
          <p:spPr>
            <a:xfrm>
              <a:off x="3811247" y="4058420"/>
              <a:ext cx="822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PGi</a:t>
              </a:r>
            </a:p>
          </p:txBody>
        </p:sp>
      </p:grpSp>
      <p:sp>
        <p:nvSpPr>
          <p:cNvPr id="18" name="Lágrima 17">
            <a:extLst>
              <a:ext uri="{FF2B5EF4-FFF2-40B4-BE49-F238E27FC236}">
                <a16:creationId xmlns:a16="http://schemas.microsoft.com/office/drawing/2014/main" id="{056CE784-93BF-2931-CDC4-212CF3F52B6E}"/>
              </a:ext>
            </a:extLst>
          </p:cNvPr>
          <p:cNvSpPr/>
          <p:nvPr/>
        </p:nvSpPr>
        <p:spPr>
          <a:xfrm rot="3877573">
            <a:off x="3431248" y="2592339"/>
            <a:ext cx="539646" cy="549658"/>
          </a:xfrm>
          <a:prstGeom prst="teardrop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5AD692A-A015-96FE-E8F6-DFA189DB30B9}"/>
              </a:ext>
            </a:extLst>
          </p:cNvPr>
          <p:cNvSpPr txBox="1"/>
          <p:nvPr/>
        </p:nvSpPr>
        <p:spPr>
          <a:xfrm rot="21346140">
            <a:off x="3390068" y="2677388"/>
            <a:ext cx="822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PGi</a:t>
            </a:r>
          </a:p>
        </p:txBody>
      </p:sp>
      <p:sp>
        <p:nvSpPr>
          <p:cNvPr id="20" name="Lágrima 19">
            <a:extLst>
              <a:ext uri="{FF2B5EF4-FFF2-40B4-BE49-F238E27FC236}">
                <a16:creationId xmlns:a16="http://schemas.microsoft.com/office/drawing/2014/main" id="{BA6F8A0A-2719-80B9-083D-2243D3A9AFAB}"/>
              </a:ext>
            </a:extLst>
          </p:cNvPr>
          <p:cNvSpPr/>
          <p:nvPr/>
        </p:nvSpPr>
        <p:spPr>
          <a:xfrm rot="11533056">
            <a:off x="7352734" y="2561776"/>
            <a:ext cx="616739" cy="535176"/>
          </a:xfrm>
          <a:prstGeom prst="teardrop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74F5085-35EC-9E64-C4DE-7A1EF14F8C1E}"/>
              </a:ext>
            </a:extLst>
          </p:cNvPr>
          <p:cNvSpPr txBox="1"/>
          <p:nvPr/>
        </p:nvSpPr>
        <p:spPr>
          <a:xfrm>
            <a:off x="7356842" y="2682793"/>
            <a:ext cx="602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PGq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3842327" y="3260436"/>
            <a:ext cx="1062182" cy="350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/>
          <p:cNvSpPr/>
          <p:nvPr/>
        </p:nvSpPr>
        <p:spPr>
          <a:xfrm>
            <a:off x="3482109" y="3426691"/>
            <a:ext cx="1274618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574E913-D620-1A97-839B-C350942C6132}"/>
              </a:ext>
            </a:extLst>
          </p:cNvPr>
          <p:cNvSpPr txBox="1"/>
          <p:nvPr/>
        </p:nvSpPr>
        <p:spPr>
          <a:xfrm>
            <a:off x="3703783" y="3256445"/>
            <a:ext cx="1200728" cy="3693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Plekstrina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CAB774C-C3A3-2736-7A0D-DE637AD719CA}"/>
              </a:ext>
            </a:extLst>
          </p:cNvPr>
          <p:cNvSpPr txBox="1"/>
          <p:nvPr/>
        </p:nvSpPr>
        <p:spPr>
          <a:xfrm>
            <a:off x="3435929" y="3535965"/>
            <a:ext cx="1477818" cy="33855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/>
              <a:t>Adenilciclase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5966690" y="2447646"/>
            <a:ext cx="1228437" cy="3232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TXsintase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4345778" y="4050098"/>
            <a:ext cx="1228437" cy="3232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AMPc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4EA8AB7-C523-B525-82EE-6354180993C2}"/>
              </a:ext>
            </a:extLst>
          </p:cNvPr>
          <p:cNvSpPr/>
          <p:nvPr/>
        </p:nvSpPr>
        <p:spPr>
          <a:xfrm>
            <a:off x="5995829" y="1996116"/>
            <a:ext cx="764498" cy="7719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2AB5797E-7B33-BF99-0550-5C9A5FF6752C}"/>
              </a:ext>
            </a:extLst>
          </p:cNvPr>
          <p:cNvSpPr/>
          <p:nvPr/>
        </p:nvSpPr>
        <p:spPr>
          <a:xfrm>
            <a:off x="3354401" y="2533946"/>
            <a:ext cx="764498" cy="7719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de cantos arredondados 28"/>
          <p:cNvSpPr/>
          <p:nvPr/>
        </p:nvSpPr>
        <p:spPr>
          <a:xfrm>
            <a:off x="3740727" y="3251203"/>
            <a:ext cx="1108364" cy="36945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5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3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24640</TotalTime>
  <Words>3035</Words>
  <Application>Microsoft Macintosh PowerPoint</Application>
  <PresentationFormat>Widescreen</PresentationFormat>
  <Paragraphs>651</Paragraphs>
  <Slides>50</Slides>
  <Notes>6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Andale Sans WT SC for Pentapha</vt:lpstr>
      <vt:lpstr>Arial</vt:lpstr>
      <vt:lpstr>Calibri</vt:lpstr>
      <vt:lpstr>Calibri Light</vt:lpstr>
      <vt:lpstr>Cambria</vt:lpstr>
      <vt:lpstr>StarSymbol</vt:lpstr>
      <vt:lpstr>Symbol</vt:lpstr>
      <vt:lpstr>Times</vt:lpstr>
      <vt:lpstr>Wingdings</vt:lpstr>
      <vt:lpstr>Tema do Office</vt:lpstr>
      <vt:lpstr>Photo Editor-Foto</vt:lpstr>
      <vt:lpstr> Parte II  Testes laboratoriais para a avaliação da função plaquetária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Coagulograma</vt:lpstr>
      <vt:lpstr>Tromboelastografia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Hospital Albert Einstein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Luana Speratti da Cruz Remedio</dc:creator>
  <cp:lastModifiedBy>Ray Everngam</cp:lastModifiedBy>
  <cp:revision>53</cp:revision>
  <dcterms:created xsi:type="dcterms:W3CDTF">2022-02-02T17:59:26Z</dcterms:created>
  <dcterms:modified xsi:type="dcterms:W3CDTF">2023-05-05T15:46:40Z</dcterms:modified>
</cp:coreProperties>
</file>